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50"/>
  </p:notesMasterIdLst>
  <p:sldIdLst>
    <p:sldId id="256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263" r:id="rId14"/>
    <p:sldId id="264" r:id="rId15"/>
    <p:sldId id="265" r:id="rId16"/>
    <p:sldId id="266" r:id="rId17"/>
    <p:sldId id="262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309" r:id="rId43"/>
    <p:sldId id="310" r:id="rId44"/>
    <p:sldId id="311" r:id="rId45"/>
    <p:sldId id="312" r:id="rId46"/>
    <p:sldId id="313" r:id="rId47"/>
    <p:sldId id="314" r:id="rId48"/>
    <p:sldId id="298" r:id="rId4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295A072-454F-4B72-B2DC-BCED17472016}">
          <p14:sldIdLst>
            <p14:sldId id="256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Untitled Section" id="{88ACC5D0-B8B8-4EF4-9688-AD31D45A1292}">
          <p14:sldIdLst>
            <p14:sldId id="306"/>
            <p14:sldId id="307"/>
            <p14:sldId id="308"/>
            <p14:sldId id="263"/>
            <p14:sldId id="264"/>
            <p14:sldId id="265"/>
            <p14:sldId id="266"/>
            <p14:sldId id="262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9"/>
            <p14:sldId id="310"/>
            <p14:sldId id="311"/>
            <p14:sldId id="312"/>
            <p14:sldId id="313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3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4743f7329_3_3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64743f7329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9bef5438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a9bef5438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9b4ce453c_1_3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a9b4ce453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95ad611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95ad611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9b4ce453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9b4ce453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9b4ce453c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9b4ce453c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9b4ce453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9b4ce453c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9b4ce453c_1_3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a9b4ce453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95ad6116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95ad6116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95ad6116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95ad6116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95ad6116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95ad6116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4743f7329_3_3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64743f7329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95ad6116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95ad6116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95ad6116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95ad6116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95ad611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95ad611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487ffc100_4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487ffc100_4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9b4ce453c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9b4ce453c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9b4ce453c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9b4ce453c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9b4ce453c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9b4ce453c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487ffc10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6487ffc10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a95ad6116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a95ad6116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487ffc100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6487ffc100_4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9b4ce453c_1_2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a9b4ce453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487ffc100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6487ffc100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487ffc100_4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6487ffc100_4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6487ffc100_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6487ffc100_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487ffc100_4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6487ffc100_4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487ffc100_4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6487ffc100_4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487ffc100_4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6487ffc100_4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487ffc100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6487ffc100_4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487ffc100_4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6487ffc100_4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6487ffc100_4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6487ffc100_4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6487ffc100_4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6487ffc100_4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95ad611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95ad6116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6487ffc100_4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6487ffc100_4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487ffc100_4_21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26487ffc100_4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001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487ffc100_4_21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6487ffc100_4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03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648ec6fb4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648ec6fb4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9b4ce45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9b4ce45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48ec6fb4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48ec6fb4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6487ffc100_4_20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26487ffc100_4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a9bef543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a9bef543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9bef543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a9bef543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MRSL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6825" y="6308725"/>
            <a:ext cx="3527425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0" y="357188"/>
            <a:ext cx="2011363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descr="C:\Documents and Settings\emma\桌面\NTU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660033"/>
              </a:buClr>
              <a:buSzPts val="2800"/>
              <a:buFont typeface="Trebuchet M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738" cy="473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spcBef>
                <a:spcPts val="520"/>
              </a:spcBef>
              <a:spcAft>
                <a:spcPts val="0"/>
              </a:spcAft>
              <a:buClr>
                <a:srgbClr val="660033"/>
              </a:buClr>
              <a:buSzPts val="2600"/>
              <a:buFont typeface="Trebuchet MS"/>
              <a:buChar char="•"/>
              <a:defRPr sz="26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3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>
  <p:cSld name="兩項物件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3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492125" y="1461654"/>
            <a:ext cx="4143375" cy="473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spcBef>
                <a:spcPts val="520"/>
              </a:spcBef>
              <a:spcAft>
                <a:spcPts val="0"/>
              </a:spcAft>
              <a:buClr>
                <a:srgbClr val="660033"/>
              </a:buClr>
              <a:buSzPts val="2600"/>
              <a:buFont typeface="Trebuchet MS"/>
              <a:buChar char="•"/>
              <a:defRPr sz="26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5F5F5F"/>
              </a:buClr>
              <a:buSzPts val="2400"/>
              <a:buFont typeface="Trebuchet MS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Trebuchet MS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4787900" y="1461654"/>
            <a:ext cx="4144963" cy="473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spcBef>
                <a:spcPts val="520"/>
              </a:spcBef>
              <a:spcAft>
                <a:spcPts val="0"/>
              </a:spcAft>
              <a:buClr>
                <a:srgbClr val="660033"/>
              </a:buClr>
              <a:buSzPts val="2600"/>
              <a:buFont typeface="Trebuchet MS"/>
              <a:buChar char="•"/>
              <a:defRPr sz="26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5F5F5F"/>
              </a:buClr>
              <a:buSzPts val="2400"/>
              <a:buFont typeface="Trebuchet MS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Trebuchet MS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3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000099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2125" y="1752600"/>
            <a:ext cx="84407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660033"/>
              </a:buClr>
              <a:buSzPts val="2800"/>
              <a:buFont typeface="Trebuchet MS"/>
              <a:buChar char="•"/>
              <a:defRPr sz="2800" b="0" i="0" u="none" strike="noStrike" cap="none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5F5F5F"/>
              </a:buClr>
              <a:buSzPts val="2400"/>
              <a:buFont typeface="Trebuchet MS"/>
              <a:buChar char="–"/>
              <a:defRPr sz="24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" name="Google Shape;54;p13" descr="MRSL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6825" y="6288088"/>
            <a:ext cx="3527425" cy="490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0" y="-3089"/>
            <a:ext cx="9144000" cy="107950"/>
            <a:chOff x="756" y="73"/>
            <a:chExt cx="4301" cy="68"/>
          </a:xfrm>
        </p:grpSpPr>
        <p:sp>
          <p:nvSpPr>
            <p:cNvPr id="56" name="Google Shape;56;p13"/>
            <p:cNvSpPr/>
            <p:nvPr/>
          </p:nvSpPr>
          <p:spPr>
            <a:xfrm>
              <a:off x="756" y="73"/>
              <a:ext cx="1081" cy="68"/>
            </a:xfrm>
            <a:prstGeom prst="rect">
              <a:avLst/>
            </a:pr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829" y="73"/>
              <a:ext cx="1081" cy="68"/>
            </a:xfrm>
            <a:prstGeom prst="rect">
              <a:avLst/>
            </a:prstGeom>
            <a:solidFill>
              <a:srgbClr val="FFF1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910" y="73"/>
              <a:ext cx="1080" cy="68"/>
            </a:xfrm>
            <a:prstGeom prst="rect">
              <a:avLst/>
            </a:prstGeom>
            <a:solidFill>
              <a:srgbClr val="C99E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976" y="73"/>
              <a:ext cx="1081" cy="68"/>
            </a:xfrm>
            <a:prstGeom prst="rect">
              <a:avLst/>
            </a:prstGeom>
            <a:solidFill>
              <a:srgbClr val="A6F0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235" y="910876"/>
            <a:ext cx="805992" cy="39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descr="C:\Documents and Settings\emma\桌面\NTU.gi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338" y="142875"/>
            <a:ext cx="839787" cy="839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3"/>
          <p:cNvGrpSpPr/>
          <p:nvPr/>
        </p:nvGrpSpPr>
        <p:grpSpPr>
          <a:xfrm>
            <a:off x="0" y="6750050"/>
            <a:ext cx="9144000" cy="107950"/>
            <a:chOff x="756" y="73"/>
            <a:chExt cx="4301" cy="68"/>
          </a:xfrm>
        </p:grpSpPr>
        <p:sp>
          <p:nvSpPr>
            <p:cNvPr id="63" name="Google Shape;63;p13"/>
            <p:cNvSpPr/>
            <p:nvPr/>
          </p:nvSpPr>
          <p:spPr>
            <a:xfrm>
              <a:off x="756" y="73"/>
              <a:ext cx="1081" cy="68"/>
            </a:xfrm>
            <a:prstGeom prst="rect">
              <a:avLst/>
            </a:pr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829" y="73"/>
              <a:ext cx="1081" cy="68"/>
            </a:xfrm>
            <a:prstGeom prst="rect">
              <a:avLst/>
            </a:prstGeom>
            <a:solidFill>
              <a:srgbClr val="FFF1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910" y="73"/>
              <a:ext cx="1080" cy="68"/>
            </a:xfrm>
            <a:prstGeom prst="rect">
              <a:avLst/>
            </a:prstGeom>
            <a:solidFill>
              <a:srgbClr val="C99E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976" y="73"/>
              <a:ext cx="1081" cy="68"/>
            </a:xfrm>
            <a:prstGeom prst="rect">
              <a:avLst/>
            </a:prstGeom>
            <a:solidFill>
              <a:srgbClr val="A6F0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0" y="143296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 Project Presentation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0" y="3820568"/>
            <a:ext cx="9144000" cy="15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Team 21</a:t>
            </a:r>
            <a:endParaRPr sz="28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R12943013 聶家任</a:t>
            </a:r>
            <a:endParaRPr sz="28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rPr lang="zh-TW" sz="28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R12943126 鄭亦洹</a:t>
            </a:r>
            <a:endParaRPr sz="28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13A81D0-3CA1-BFC3-25B1-5B78B5EB1A6A}"/>
                  </a:ext>
                </a:extLst>
              </p:cNvPr>
              <p:cNvSpPr txBox="1"/>
              <p:nvPr/>
            </p:nvSpPr>
            <p:spPr>
              <a:xfrm>
                <a:off x="1667700" y="1901635"/>
                <a:ext cx="5717569" cy="1059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50800" indent="0">
                  <a:spcBef>
                    <a:spcPts val="520"/>
                  </a:spcBef>
                  <a:buClr>
                    <a:srgbClr val="660033"/>
                  </a:buClr>
                  <a:buSzPts val="2800"/>
                  <a:buFont typeface="Trebuchet MS"/>
                  <a:buNone/>
                  <a:defRPr sz="2800">
                    <a:solidFill>
                      <a:srgbClr val="660033"/>
                    </a:solidFill>
                    <a:latin typeface="Trebuchet MS"/>
                    <a:ea typeface="Trebuchet MS"/>
                    <a:cs typeface="Trebuchet MS"/>
                  </a:defRPr>
                </a:lvl1pPr>
                <a:lvl2pPr marL="914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4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2pPr>
                <a:lvl3pPr marL="1371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•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3pPr>
                <a:lvl4pPr marL="1828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4pPr>
                <a:lvl5pPr marL="22860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5pPr>
                <a:lvl6pPr marL="27432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6pPr>
                <a:lvl7pPr marL="3200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7pPr>
                <a:lvl8pPr marL="3657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8pPr>
                <a:lvl9pPr marL="4114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≅0.96582−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13A81D0-3CA1-BFC3-25B1-5B78B5EB1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700" y="1901635"/>
                <a:ext cx="5717569" cy="1059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8B7323A-9A73-47C6-A36E-05BF510D2D98}"/>
                  </a:ext>
                </a:extLst>
              </p:cNvPr>
              <p:cNvSpPr txBox="1"/>
              <p:nvPr/>
            </p:nvSpPr>
            <p:spPr>
              <a:xfrm>
                <a:off x="1667700" y="2996619"/>
                <a:ext cx="5808601" cy="1059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50800" indent="0">
                  <a:spcBef>
                    <a:spcPts val="520"/>
                  </a:spcBef>
                  <a:buClr>
                    <a:srgbClr val="660033"/>
                  </a:buClr>
                  <a:buSzPts val="2800"/>
                  <a:buFont typeface="Trebuchet MS"/>
                  <a:buNone/>
                  <a:defRPr sz="2800">
                    <a:solidFill>
                      <a:srgbClr val="660033"/>
                    </a:solidFill>
                    <a:latin typeface="Trebuchet MS"/>
                    <a:ea typeface="Trebuchet MS"/>
                    <a:cs typeface="Trebuchet MS"/>
                  </a:defRPr>
                </a:lvl1pPr>
                <a:lvl2pPr marL="914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4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2pPr>
                <a:lvl3pPr marL="1371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•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3pPr>
                <a:lvl4pPr marL="1828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4pPr>
                <a:lvl5pPr marL="22860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5pPr>
                <a:lvl6pPr marL="27432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6pPr>
                <a:lvl7pPr marL="3200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7pPr>
                <a:lvl8pPr marL="3657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8pPr>
                <a:lvl9pPr marL="4114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≅1.385742−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TW" alt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8B7323A-9A73-47C6-A36E-05BF510D2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700" y="2996619"/>
                <a:ext cx="5808601" cy="1059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8C9CA28-016E-A301-F442-0754C05995E1}"/>
                  </a:ext>
                </a:extLst>
              </p:cNvPr>
              <p:cNvSpPr txBox="1"/>
              <p:nvPr/>
            </p:nvSpPr>
            <p:spPr>
              <a:xfrm>
                <a:off x="2286000" y="4214894"/>
                <a:ext cx="4572000" cy="96847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50800" indent="0">
                  <a:spcBef>
                    <a:spcPts val="520"/>
                  </a:spcBef>
                  <a:buClr>
                    <a:srgbClr val="660033"/>
                  </a:buClr>
                  <a:buSzPts val="2800"/>
                  <a:buFont typeface="Trebuchet MS"/>
                  <a:buNone/>
                  <a:defRPr sz="2800">
                    <a:solidFill>
                      <a:srgbClr val="660033"/>
                    </a:solidFill>
                    <a:latin typeface="Trebuchet MS"/>
                    <a:ea typeface="Trebuchet MS"/>
                    <a:cs typeface="Trebuchet MS"/>
                  </a:defRPr>
                </a:lvl1pPr>
                <a:lvl2pPr marL="914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4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2pPr>
                <a:lvl3pPr marL="1371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•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3pPr>
                <a:lvl4pPr marL="1828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4pPr>
                <a:lvl5pPr marL="22860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5pPr>
                <a:lvl6pPr marL="27432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6pPr>
                <a:lvl7pPr marL="3200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7pPr>
                <a:lvl8pPr marL="3657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8pPr>
                <a:lvl9pPr marL="4114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8C9CA28-016E-A301-F442-0754C0599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214894"/>
                <a:ext cx="4572000" cy="9684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52;p55">
            <a:extLst>
              <a:ext uri="{FF2B5EF4-FFF2-40B4-BE49-F238E27FC236}">
                <a16:creationId xmlns:a16="http://schemas.microsoft.com/office/drawing/2014/main" id="{6B3BCFDD-B8A7-5D0A-6B2E-149583615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09" y="280553"/>
            <a:ext cx="7886782" cy="12343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Modified Gram-Schmidt Hardware Design-Inverse Square Root</a:t>
            </a:r>
            <a:endParaRPr/>
          </a:p>
        </p:txBody>
      </p:sp>
      <p:sp>
        <p:nvSpPr>
          <p:cNvPr id="7" name="Google Shape;129;p22">
            <a:extLst>
              <a:ext uri="{FF2B5EF4-FFF2-40B4-BE49-F238E27FC236}">
                <a16:creationId xmlns:a16="http://schemas.microsoft.com/office/drawing/2014/main" id="{B489A643-50E3-4192-9C1D-356B882D5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31601" y="5443464"/>
            <a:ext cx="4280798" cy="6864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/>
              <a:t>Ref: </a:t>
            </a:r>
            <a:r>
              <a:rPr lang="en-US" altLang="zh-TW" sz="1600" dirty="0"/>
              <a:t>Prof. Dr. Luigi </a:t>
            </a:r>
            <a:r>
              <a:rPr lang="en-US" altLang="zh-TW" sz="1600" dirty="0" err="1"/>
              <a:t>Carro</a:t>
            </a:r>
            <a:r>
              <a:rPr lang="en-US" altLang="zh-TW" sz="1600" dirty="0"/>
              <a:t> </a:t>
            </a:r>
            <a:r>
              <a:rPr lang="en-US" altLang="zh-TW" sz="1600" dirty="0" err="1"/>
              <a:t>Orientador</a:t>
            </a:r>
            <a:r>
              <a:rPr lang="zh-TW" sz="1600" dirty="0"/>
              <a:t>. </a:t>
            </a:r>
            <a:r>
              <a:rPr lang="en-US" altLang="zh-TW" sz="1600" dirty="0"/>
              <a:t>QR Decomposition Algorithms for MIMO Systems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Selection</a:t>
            </a:r>
            <a:endParaRPr lang="en-US" altLang="zh-TW" sz="2800" dirty="0">
              <a:solidFill>
                <a:srgbClr val="B7B7B7"/>
              </a:solidFill>
            </a:endParaRPr>
          </a:p>
          <a:p>
            <a:pPr indent="-406400">
              <a:lnSpc>
                <a:spcPct val="115000"/>
              </a:lnSpc>
              <a:spcBef>
                <a:spcPts val="0"/>
              </a:spcBef>
              <a:buClr>
                <a:srgbClr val="B7B7B7"/>
              </a:buClr>
              <a:buSzPts val="2800"/>
            </a:pPr>
            <a:r>
              <a:rPr lang="en-US" altLang="zh-TW" sz="2800" dirty="0">
                <a:solidFill>
                  <a:srgbClr val="B7B7B7"/>
                </a:solidFill>
              </a:rPr>
              <a:t>Modified Gram-Schmidt Hardware Design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Givens Rotation Algorithm</a:t>
            </a:r>
            <a:endParaRPr sz="28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Givens Rotation Hardware Design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Comparison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en-US" altLang="zh-TW" sz="2800" dirty="0">
                <a:solidFill>
                  <a:srgbClr val="B7B7B7"/>
                </a:solidFill>
              </a:rPr>
              <a:t>APR Techniques and Final Results</a:t>
            </a:r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49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520"/>
              </a:spcBef>
              <a:spcAft>
                <a:spcPts val="0"/>
              </a:spcAft>
              <a:buSzPts val="2600"/>
              <a:buChar char="•"/>
            </a:pPr>
            <a:r>
              <a:rPr lang="zh-TW"/>
              <a:t>Complex Givens Rotation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Algorithm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897700" y="5300125"/>
            <a:ext cx="7615200" cy="10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zh-TW" sz="1600"/>
              <a:t>Ref: Maltsev, Alexander, et al. "Triangular systolic array with reduced latency for QR-decomposition of complex matrices." 2006 IEEE International Symposium on Circuits and Systems (ISCAS). IEEE, 2006.</a:t>
            </a:r>
            <a:endParaRPr sz="16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825" y="2117950"/>
            <a:ext cx="5214938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369" y="3305450"/>
            <a:ext cx="2460025" cy="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825" y="4050350"/>
            <a:ext cx="297764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8801" y="4126413"/>
            <a:ext cx="294355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5540475" y="1301475"/>
            <a:ext cx="808800" cy="629100"/>
          </a:xfrm>
          <a:prstGeom prst="wedgeRoundRectCallout">
            <a:avLst>
              <a:gd name="adj1" fmla="val 2717"/>
              <a:gd name="adj2" fmla="val 10818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i="1"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endParaRPr sz="25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6778525" y="3205225"/>
            <a:ext cx="808800" cy="629100"/>
          </a:xfrm>
          <a:prstGeom prst="wedgeRoundRectCallout">
            <a:avLst>
              <a:gd name="adj1" fmla="val -137692"/>
              <a:gd name="adj2" fmla="val -8861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i="1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endParaRPr sz="25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3021550" y="2258625"/>
            <a:ext cx="808800" cy="341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4774150" y="2258625"/>
            <a:ext cx="808800" cy="341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Givens Rotation Matrix</a:t>
            </a:r>
            <a:endParaRPr sz="2800"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Givens Rotation Algorithm</a:t>
            </a: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049300" y="5542625"/>
            <a:ext cx="5045400" cy="38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zh-TW" sz="1600"/>
              <a:t>Ref: https://en.wikipedia.org/wiki/Givens_rotation</a:t>
            </a:r>
            <a:endParaRPr sz="1600"/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r="1565"/>
          <a:stretch/>
        </p:blipFill>
        <p:spPr>
          <a:xfrm>
            <a:off x="2182675" y="2298150"/>
            <a:ext cx="4966475" cy="30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48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Example of Givens Rotation</a:t>
            </a:r>
            <a:endParaRPr sz="2800"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Algorithm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2182650" y="5542625"/>
            <a:ext cx="4778700" cy="38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zh-TW" sz="1600"/>
              <a:t>https://en.wikipedia.org/wiki/QR_decomposition</a:t>
            </a:r>
            <a:endParaRPr sz="16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975" y="2495679"/>
            <a:ext cx="25717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500" y="2000179"/>
            <a:ext cx="3181220" cy="192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7900" y="4205154"/>
            <a:ext cx="46482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2371400" y="2623900"/>
            <a:ext cx="332700" cy="300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2371400" y="3278988"/>
            <a:ext cx="332700" cy="300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025" y="4205138"/>
            <a:ext cx="32956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9850" y="4205150"/>
            <a:ext cx="32385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64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520"/>
              </a:spcBef>
              <a:spcAft>
                <a:spcPts val="0"/>
              </a:spcAft>
              <a:buSzPts val="2600"/>
              <a:buChar char="•"/>
            </a:pPr>
            <a:r>
              <a:rPr lang="zh-TW" sz="2800"/>
              <a:t>Example of Givens Rotation              </a:t>
            </a:r>
            <a:r>
              <a:rPr lang="zh-TW" sz="2800" i="1"/>
              <a:t>y =    </a:t>
            </a:r>
            <a:r>
              <a:rPr lang="zh-TW" sz="2800" b="1" i="1"/>
              <a:t>H</a:t>
            </a:r>
            <a:r>
              <a:rPr lang="zh-TW" sz="2800" i="1"/>
              <a:t>x</a:t>
            </a:r>
            <a:endParaRPr i="1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Givens Rotation Algorithm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l="18596" r="3920"/>
          <a:stretch/>
        </p:blipFill>
        <p:spPr>
          <a:xfrm>
            <a:off x="4572000" y="2310600"/>
            <a:ext cx="36017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4971625" y="2516138"/>
            <a:ext cx="38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sz="2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6229600" y="2906663"/>
            <a:ext cx="38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endParaRPr sz="2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6391525" y="3547550"/>
            <a:ext cx="708600" cy="114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5759725" y="4870225"/>
            <a:ext cx="23379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7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zh-TW" sz="5700" i="1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r>
              <a:rPr lang="zh-TW" sz="57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|</a:t>
            </a:r>
            <a:r>
              <a:rPr lang="zh-TW" sz="5700" i="1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y’</a:t>
            </a:r>
            <a:r>
              <a:rPr lang="zh-TW" sz="57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 sz="57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4">
            <a:alphaModFix/>
          </a:blip>
          <a:srcRect r="2448"/>
          <a:stretch/>
        </p:blipFill>
        <p:spPr>
          <a:xfrm>
            <a:off x="348225" y="2310600"/>
            <a:ext cx="3822625" cy="23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3375" y="2344875"/>
            <a:ext cx="152400" cy="98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7"/>
          <p:cNvCxnSpPr/>
          <p:nvPr/>
        </p:nvCxnSpPr>
        <p:spPr>
          <a:xfrm rot="10800000" flipH="1">
            <a:off x="8286575" y="2416000"/>
            <a:ext cx="7200" cy="89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 txBox="1"/>
          <p:nvPr/>
        </p:nvSpPr>
        <p:spPr>
          <a:xfrm>
            <a:off x="8406650" y="2248150"/>
            <a:ext cx="3861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i="1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r>
              <a:rPr lang="zh-TW" sz="1000" i="1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1000" i="1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i="1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r>
              <a:rPr lang="zh-TW" sz="1000" i="1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1000" i="1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i="1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r>
              <a:rPr lang="zh-TW" sz="1000" i="1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1000" i="1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249625" y="2694100"/>
            <a:ext cx="469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endParaRPr sz="28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6540200" y="1424300"/>
            <a:ext cx="469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</a:t>
            </a:r>
            <a:endParaRPr sz="2800" b="1"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7460075" y="1424300"/>
            <a:ext cx="469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</a:t>
            </a:r>
            <a:endParaRPr sz="2800" b="1"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Selection</a:t>
            </a:r>
            <a:endParaRPr lang="en-US" altLang="zh-TW" sz="2800" dirty="0">
              <a:solidFill>
                <a:srgbClr val="B7B7B7"/>
              </a:solidFill>
            </a:endParaRPr>
          </a:p>
          <a:p>
            <a:pPr indent="-406400">
              <a:lnSpc>
                <a:spcPct val="115000"/>
              </a:lnSpc>
              <a:spcBef>
                <a:spcPts val="0"/>
              </a:spcBef>
              <a:buClr>
                <a:srgbClr val="B7B7B7"/>
              </a:buClr>
              <a:buSzPts val="2800"/>
            </a:pPr>
            <a:r>
              <a:rPr lang="en-US" altLang="zh-TW" sz="2800" dirty="0">
                <a:solidFill>
                  <a:srgbClr val="B7B7B7"/>
                </a:solidFill>
              </a:rPr>
              <a:t>Modified Gram-Schmidt Hardware Design</a:t>
            </a:r>
            <a:endParaRPr sz="2800" dirty="0">
              <a:solidFill>
                <a:srgbClr val="B7B7B7"/>
              </a:solidFill>
            </a:endParaRPr>
          </a:p>
          <a:p>
            <a:pPr indent="-406400">
              <a:lnSpc>
                <a:spcPct val="115000"/>
              </a:lnSpc>
              <a:spcBef>
                <a:spcPts val="0"/>
              </a:spcBef>
              <a:buClr>
                <a:srgbClr val="B7B7B7"/>
              </a:buClr>
              <a:buSzPts val="2800"/>
            </a:pPr>
            <a:r>
              <a:rPr lang="en-US" altLang="zh-TW" sz="2800" dirty="0">
                <a:solidFill>
                  <a:srgbClr val="B7B7B7"/>
                </a:solidFill>
              </a:rPr>
              <a:t>Givens Rotation Algorithm</a:t>
            </a:r>
            <a:endParaRPr sz="2800" dirty="0">
              <a:solidFill>
                <a:srgbClr val="B7B7B7"/>
              </a:solidFill>
            </a:endParaRPr>
          </a:p>
          <a:p>
            <a:pPr indent="-4064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altLang="zh-TW" sz="2800" dirty="0"/>
              <a:t>Givens Rotation Hardware Design</a:t>
            </a:r>
            <a:endParaRPr sz="28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Comparison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en-US" altLang="zh-TW" sz="2800" dirty="0">
                <a:solidFill>
                  <a:srgbClr val="B7B7B7"/>
                </a:solidFill>
              </a:rPr>
              <a:t>APR Techniques and Final Results</a:t>
            </a:r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61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Systolic array</a:t>
            </a:r>
            <a:endParaRPr sz="2800"/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343" y="1373039"/>
            <a:ext cx="5190232" cy="49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271400" y="4155900"/>
            <a:ext cx="3764100" cy="212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zh-TW" sz="1600"/>
              <a:t>Ref: Maltsev, Alexander, et al. "Triangular systolic array with reduced latency for QR-decomposition of complex matrices." 2006 IEEE International Symposium on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zh-TW" sz="1600"/>
              <a:t>Circuits and Systems (ISCAS). IEEE, 2006.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484900" y="1461654"/>
            <a:ext cx="8440800" cy="4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PE</a:t>
            </a:r>
            <a:endParaRPr sz="2800"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" y="1938050"/>
            <a:ext cx="5586633" cy="4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575" y="2140800"/>
            <a:ext cx="3965350" cy="5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701" y="2774725"/>
            <a:ext cx="185737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COordinate Rotation Digital Computer (CORDIC)  is invented to deal with rotation with shift-and-adds</a:t>
            </a:r>
            <a:endParaRPr sz="2800"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Givens Rotation Hardware Design</a:t>
            </a: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1"/>
          </p:nvPr>
        </p:nvSpPr>
        <p:spPr>
          <a:xfrm>
            <a:off x="0" y="5953075"/>
            <a:ext cx="9310500" cy="34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zh-TW" sz="1600"/>
              <a:t>Ref:http://media.ee.ntu.edu.tw/courses/dspdesign/16F/slide/9_processing_elements_design.pdf</a:t>
            </a:r>
            <a:endParaRPr sz="1600"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3120245"/>
            <a:ext cx="3386951" cy="25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00" y="2776525"/>
            <a:ext cx="4885714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863" y="3843325"/>
            <a:ext cx="4133425" cy="10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873" y="4898198"/>
            <a:ext cx="3680680" cy="10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738" cy="473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Algorithm Selection</a:t>
            </a:r>
            <a:endParaRPr lang="en-US" altLang="zh-TW" sz="2800" dirty="0"/>
          </a:p>
          <a:p>
            <a:pPr indent="-4064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altLang="zh-TW" sz="2800" dirty="0"/>
              <a:t>Modified Gram-Schmidt Hardware Design</a:t>
            </a:r>
            <a:endParaRPr sz="28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Givens Rotation Algorithm</a:t>
            </a:r>
            <a:endParaRPr sz="28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Givens Rotation Hardware Design</a:t>
            </a:r>
            <a:endParaRPr sz="28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Algorithm Comparison</a:t>
            </a:r>
            <a:endParaRPr sz="28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APR Techniques</a:t>
            </a:r>
            <a:endParaRPr sz="28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3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4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CORDIC</a:t>
            </a:r>
            <a:endParaRPr sz="2800"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t="5749"/>
          <a:stretch/>
        </p:blipFill>
        <p:spPr>
          <a:xfrm>
            <a:off x="1638250" y="1921925"/>
            <a:ext cx="7353300" cy="473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/>
        </p:nvSpPr>
        <p:spPr>
          <a:xfrm>
            <a:off x="2131125" y="3546800"/>
            <a:ext cx="2525400" cy="289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2131125" y="6060875"/>
            <a:ext cx="2525400" cy="289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72550" y="4618525"/>
            <a:ext cx="17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1.786912800776°</a:t>
            </a:r>
            <a:endParaRPr/>
          </a:p>
        </p:txBody>
      </p:sp>
      <p:cxnSp>
        <p:nvCxnSpPr>
          <p:cNvPr id="237" name="Google Shape;237;p32"/>
          <p:cNvCxnSpPr/>
          <p:nvPr/>
        </p:nvCxnSpPr>
        <p:spPr>
          <a:xfrm rot="10800000">
            <a:off x="1648125" y="3836300"/>
            <a:ext cx="18300" cy="243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484975" y="1461650"/>
            <a:ext cx="8440800" cy="62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PE operates in vectoring mode (Mux selects 0)</a:t>
            </a:r>
            <a:endParaRPr sz="2800"/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5" y="2040975"/>
            <a:ext cx="5427964" cy="47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/>
          <p:nvPr/>
        </p:nvSpPr>
        <p:spPr>
          <a:xfrm>
            <a:off x="8528700" y="1335675"/>
            <a:ext cx="615300" cy="629100"/>
          </a:xfrm>
          <a:prstGeom prst="wedgeRoundRectCallout">
            <a:avLst>
              <a:gd name="adj1" fmla="val -172257"/>
              <a:gd name="adj2" fmla="val 11364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i="1"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endParaRPr sz="25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8227900" y="3365225"/>
            <a:ext cx="808800" cy="629100"/>
          </a:xfrm>
          <a:prstGeom prst="wedgeRoundRectCallout">
            <a:avLst>
              <a:gd name="adj1" fmla="val -107523"/>
              <a:gd name="adj2" fmla="val -1233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i="1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endParaRPr sz="25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713" y="2315000"/>
            <a:ext cx="4420312" cy="6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226" y="3143250"/>
            <a:ext cx="18573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/>
          <p:nvPr/>
        </p:nvSpPr>
        <p:spPr>
          <a:xfrm>
            <a:off x="7313000" y="2162000"/>
            <a:ext cx="808800" cy="93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4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PE operates in rotation mode (Mux selects 1)</a:t>
            </a:r>
            <a:endParaRPr sz="2800"/>
          </a:p>
        </p:txBody>
      </p:sp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5" y="2006850"/>
            <a:ext cx="5415635" cy="4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713" y="2315000"/>
            <a:ext cx="4420312" cy="6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226" y="3143250"/>
            <a:ext cx="18573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>
            <a:off x="8528700" y="1335675"/>
            <a:ext cx="615300" cy="629100"/>
          </a:xfrm>
          <a:prstGeom prst="wedgeRoundRectCallout">
            <a:avLst>
              <a:gd name="adj1" fmla="val -172257"/>
              <a:gd name="adj2" fmla="val 11364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i="1"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endParaRPr sz="25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8227900" y="3365225"/>
            <a:ext cx="808800" cy="629100"/>
          </a:xfrm>
          <a:prstGeom prst="wedgeRoundRectCallout">
            <a:avLst>
              <a:gd name="adj1" fmla="val -107523"/>
              <a:gd name="adj2" fmla="val -1233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i="1"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endParaRPr sz="250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8012875" y="2162000"/>
            <a:ext cx="989100" cy="93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body" idx="1"/>
          </p:nvPr>
        </p:nvSpPr>
        <p:spPr>
          <a:xfrm>
            <a:off x="484975" y="1461648"/>
            <a:ext cx="8440800" cy="239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Every PE should first operate in vectoring mode to record the angles.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When hii gets in PE from the left, PE operates in vectoring mode.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Otherwise, PE operates in rotation mode.</a:t>
            </a:r>
            <a:endParaRPr sz="2800"/>
          </a:p>
        </p:txBody>
      </p:sp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Givens Rotation Hardware Design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body" idx="1"/>
          </p:nvPr>
        </p:nvSpPr>
        <p:spPr>
          <a:xfrm>
            <a:off x="484975" y="1461653"/>
            <a:ext cx="84408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Steps of the systolic array</a:t>
            </a: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Givens Rotation Hardware Design</a:t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1418100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350" y="1055625"/>
            <a:ext cx="3883650" cy="36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/>
          <p:nvPr/>
        </p:nvSpPr>
        <p:spPr>
          <a:xfrm>
            <a:off x="2564798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36"/>
          <p:cNvSpPr/>
          <p:nvPr/>
        </p:nvSpPr>
        <p:spPr>
          <a:xfrm>
            <a:off x="3711496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36"/>
          <p:cNvSpPr/>
          <p:nvPr/>
        </p:nvSpPr>
        <p:spPr>
          <a:xfrm>
            <a:off x="1418100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DU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2564798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3711496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2564798" y="4950558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DU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3711496" y="4950558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3" name="Google Shape;283;p36"/>
          <p:cNvCxnSpPr>
            <a:stCxn id="274" idx="3"/>
            <a:endCxn id="276" idx="1"/>
          </p:cNvCxnSpPr>
          <p:nvPr/>
        </p:nvCxnSpPr>
        <p:spPr>
          <a:xfrm>
            <a:off x="2007900" y="3144175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36"/>
          <p:cNvCxnSpPr/>
          <p:nvPr/>
        </p:nvCxnSpPr>
        <p:spPr>
          <a:xfrm>
            <a:off x="3154653" y="4201246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36"/>
          <p:cNvCxnSpPr/>
          <p:nvPr/>
        </p:nvCxnSpPr>
        <p:spPr>
          <a:xfrm>
            <a:off x="2007955" y="4201246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36"/>
          <p:cNvCxnSpPr/>
          <p:nvPr/>
        </p:nvCxnSpPr>
        <p:spPr>
          <a:xfrm>
            <a:off x="3154653" y="3144080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36"/>
          <p:cNvCxnSpPr/>
          <p:nvPr/>
        </p:nvCxnSpPr>
        <p:spPr>
          <a:xfrm>
            <a:off x="3154653" y="5258413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6"/>
          <p:cNvCxnSpPr>
            <a:stCxn id="274" idx="2"/>
            <a:endCxn id="278" idx="0"/>
          </p:cNvCxnSpPr>
          <p:nvPr/>
        </p:nvCxnSpPr>
        <p:spPr>
          <a:xfrm>
            <a:off x="1713000" y="3452125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6"/>
          <p:cNvCxnSpPr/>
          <p:nvPr/>
        </p:nvCxnSpPr>
        <p:spPr>
          <a:xfrm>
            <a:off x="2859725" y="3451934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36"/>
          <p:cNvCxnSpPr/>
          <p:nvPr/>
        </p:nvCxnSpPr>
        <p:spPr>
          <a:xfrm>
            <a:off x="4006423" y="3451934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36"/>
          <p:cNvCxnSpPr/>
          <p:nvPr/>
        </p:nvCxnSpPr>
        <p:spPr>
          <a:xfrm>
            <a:off x="2859725" y="450910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36"/>
          <p:cNvCxnSpPr/>
          <p:nvPr/>
        </p:nvCxnSpPr>
        <p:spPr>
          <a:xfrm>
            <a:off x="4006423" y="450910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3" name="Google Shape;293;p36"/>
          <p:cNvSpPr/>
          <p:nvPr/>
        </p:nvSpPr>
        <p:spPr>
          <a:xfrm>
            <a:off x="3711475" y="6007724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RU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4" name="Google Shape;294;p36"/>
          <p:cNvCxnSpPr/>
          <p:nvPr/>
        </p:nvCxnSpPr>
        <p:spPr>
          <a:xfrm>
            <a:off x="4006423" y="556633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36"/>
          <p:cNvCxnSpPr/>
          <p:nvPr/>
        </p:nvCxnSpPr>
        <p:spPr>
          <a:xfrm>
            <a:off x="1713052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6"/>
          <p:cNvCxnSpPr/>
          <p:nvPr/>
        </p:nvCxnSpPr>
        <p:spPr>
          <a:xfrm>
            <a:off x="2859702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6"/>
          <p:cNvCxnSpPr/>
          <p:nvPr/>
        </p:nvCxnSpPr>
        <p:spPr>
          <a:xfrm>
            <a:off x="4006377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6"/>
          <p:cNvCxnSpPr/>
          <p:nvPr/>
        </p:nvCxnSpPr>
        <p:spPr>
          <a:xfrm>
            <a:off x="861305" y="3144171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6"/>
          <p:cNvSpPr txBox="1"/>
          <p:nvPr/>
        </p:nvSpPr>
        <p:spPr>
          <a:xfrm>
            <a:off x="333925" y="2836225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endParaRPr sz="15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1418100" y="1874450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21</a:t>
            </a:r>
            <a:endParaRPr sz="15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5082325" y="4838825"/>
            <a:ext cx="1891800" cy="1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r>
              <a:rPr lang="zh-TW"/>
              <a:t>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450" y="4950700"/>
            <a:ext cx="152400" cy="14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037888" y="4980600"/>
            <a:ext cx="1524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6"/>
          <p:cNvCxnSpPr/>
          <p:nvPr/>
        </p:nvCxnSpPr>
        <p:spPr>
          <a:xfrm rot="10800000" flipH="1">
            <a:off x="5365500" y="2683125"/>
            <a:ext cx="826800" cy="431400"/>
          </a:xfrm>
          <a:prstGeom prst="bentConnector3">
            <a:avLst>
              <a:gd name="adj1" fmla="val 46734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36"/>
          <p:cNvSpPr txBox="1"/>
          <p:nvPr/>
        </p:nvSpPr>
        <p:spPr>
          <a:xfrm>
            <a:off x="112500" y="4950575"/>
            <a:ext cx="2303100" cy="161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When h</a:t>
            </a:r>
            <a:r>
              <a:rPr lang="zh-TW" sz="1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ii</a:t>
            </a:r>
            <a:r>
              <a:rPr lang="zh-TW" sz="2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 gets in PE from the left, PE operates in vectoring mode.</a:t>
            </a:r>
            <a:endParaRPr sz="22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body" idx="1"/>
          </p:nvPr>
        </p:nvSpPr>
        <p:spPr>
          <a:xfrm>
            <a:off x="484975" y="1461653"/>
            <a:ext cx="84408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Steps of the systolic array</a:t>
            </a:r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1418100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350" y="1055625"/>
            <a:ext cx="3883650" cy="36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/>
          <p:nvPr/>
        </p:nvSpPr>
        <p:spPr>
          <a:xfrm>
            <a:off x="2564798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3711496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1418100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DU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2564798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3711496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2564798" y="4950558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DU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3711496" y="4950558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1" name="Google Shape;321;p37"/>
          <p:cNvCxnSpPr>
            <a:stCxn id="312" idx="3"/>
            <a:endCxn id="314" idx="1"/>
          </p:cNvCxnSpPr>
          <p:nvPr/>
        </p:nvCxnSpPr>
        <p:spPr>
          <a:xfrm>
            <a:off x="2007900" y="3144175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37"/>
          <p:cNvCxnSpPr/>
          <p:nvPr/>
        </p:nvCxnSpPr>
        <p:spPr>
          <a:xfrm>
            <a:off x="3154653" y="4201246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37"/>
          <p:cNvCxnSpPr/>
          <p:nvPr/>
        </p:nvCxnSpPr>
        <p:spPr>
          <a:xfrm>
            <a:off x="2007955" y="4201246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37"/>
          <p:cNvCxnSpPr/>
          <p:nvPr/>
        </p:nvCxnSpPr>
        <p:spPr>
          <a:xfrm>
            <a:off x="3154653" y="3144080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37"/>
          <p:cNvCxnSpPr/>
          <p:nvPr/>
        </p:nvCxnSpPr>
        <p:spPr>
          <a:xfrm>
            <a:off x="3154653" y="5258413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37"/>
          <p:cNvCxnSpPr>
            <a:stCxn id="312" idx="2"/>
            <a:endCxn id="316" idx="0"/>
          </p:cNvCxnSpPr>
          <p:nvPr/>
        </p:nvCxnSpPr>
        <p:spPr>
          <a:xfrm>
            <a:off x="1713000" y="3452125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37"/>
          <p:cNvCxnSpPr/>
          <p:nvPr/>
        </p:nvCxnSpPr>
        <p:spPr>
          <a:xfrm>
            <a:off x="2859725" y="3451934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37"/>
          <p:cNvCxnSpPr/>
          <p:nvPr/>
        </p:nvCxnSpPr>
        <p:spPr>
          <a:xfrm>
            <a:off x="4006423" y="3451934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37"/>
          <p:cNvCxnSpPr/>
          <p:nvPr/>
        </p:nvCxnSpPr>
        <p:spPr>
          <a:xfrm>
            <a:off x="2859725" y="450910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37"/>
          <p:cNvCxnSpPr/>
          <p:nvPr/>
        </p:nvCxnSpPr>
        <p:spPr>
          <a:xfrm>
            <a:off x="4006423" y="450910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Google Shape;331;p37"/>
          <p:cNvSpPr/>
          <p:nvPr/>
        </p:nvSpPr>
        <p:spPr>
          <a:xfrm>
            <a:off x="3711475" y="6007724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RU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2" name="Google Shape;332;p37"/>
          <p:cNvCxnSpPr/>
          <p:nvPr/>
        </p:nvCxnSpPr>
        <p:spPr>
          <a:xfrm>
            <a:off x="4006423" y="556633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" name="Google Shape;333;p37"/>
          <p:cNvCxnSpPr/>
          <p:nvPr/>
        </p:nvCxnSpPr>
        <p:spPr>
          <a:xfrm>
            <a:off x="1713052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" name="Google Shape;334;p37"/>
          <p:cNvCxnSpPr/>
          <p:nvPr/>
        </p:nvCxnSpPr>
        <p:spPr>
          <a:xfrm>
            <a:off x="2859702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37"/>
          <p:cNvCxnSpPr/>
          <p:nvPr/>
        </p:nvCxnSpPr>
        <p:spPr>
          <a:xfrm>
            <a:off x="4006377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37"/>
          <p:cNvCxnSpPr/>
          <p:nvPr/>
        </p:nvCxnSpPr>
        <p:spPr>
          <a:xfrm>
            <a:off x="861305" y="3144171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7"/>
          <p:cNvSpPr txBox="1"/>
          <p:nvPr/>
        </p:nvSpPr>
        <p:spPr>
          <a:xfrm>
            <a:off x="333925" y="2836225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endParaRPr sz="1500">
              <a:solidFill>
                <a:srgbClr val="36E43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418100" y="1874450"/>
            <a:ext cx="1891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22               </a:t>
            </a:r>
            <a:r>
              <a:rPr lang="zh-TW" sz="2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31</a:t>
            </a:r>
            <a:endParaRPr sz="2500">
              <a:solidFill>
                <a:srgbClr val="36E43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5082325" y="4838825"/>
            <a:ext cx="1891800" cy="1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r>
              <a:rPr lang="zh-TW"/>
              <a:t>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450" y="4950700"/>
            <a:ext cx="152400" cy="14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037888" y="4980600"/>
            <a:ext cx="152400" cy="14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1991475" y="2509313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endParaRPr sz="15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1123200" y="3412475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21</a:t>
            </a:r>
            <a:endParaRPr sz="15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44" name="Google Shape;344;p37"/>
          <p:cNvCxnSpPr/>
          <p:nvPr/>
        </p:nvCxnSpPr>
        <p:spPr>
          <a:xfrm rot="10800000" flipH="1">
            <a:off x="5365500" y="2683125"/>
            <a:ext cx="826800" cy="431400"/>
          </a:xfrm>
          <a:prstGeom prst="bentConnector3">
            <a:avLst>
              <a:gd name="adj1" fmla="val 46734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37"/>
          <p:cNvCxnSpPr/>
          <p:nvPr/>
        </p:nvCxnSpPr>
        <p:spPr>
          <a:xfrm rot="10800000" flipH="1">
            <a:off x="5365500" y="2496800"/>
            <a:ext cx="1284900" cy="401700"/>
          </a:xfrm>
          <a:prstGeom prst="bentConnector3">
            <a:avLst>
              <a:gd name="adj1" fmla="val 28195"/>
            </a:avLst>
          </a:prstGeom>
          <a:noFill/>
          <a:ln w="19050" cap="flat" cmpd="sng">
            <a:solidFill>
              <a:srgbClr val="36E4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37"/>
          <p:cNvSpPr txBox="1"/>
          <p:nvPr/>
        </p:nvSpPr>
        <p:spPr>
          <a:xfrm>
            <a:off x="112500" y="4950575"/>
            <a:ext cx="2303100" cy="161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When h</a:t>
            </a:r>
            <a:r>
              <a:rPr lang="zh-TW" sz="1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ii</a:t>
            </a:r>
            <a:r>
              <a:rPr lang="zh-TW" sz="2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 gets in PE from the left, PE operates in vectoring mode.</a:t>
            </a:r>
            <a:endParaRPr sz="22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body" idx="1"/>
          </p:nvPr>
        </p:nvSpPr>
        <p:spPr>
          <a:xfrm>
            <a:off x="484975" y="1461653"/>
            <a:ext cx="84408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Steps of the systolic array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1418100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350" y="1055625"/>
            <a:ext cx="3883650" cy="36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/>
          <p:nvPr/>
        </p:nvSpPr>
        <p:spPr>
          <a:xfrm>
            <a:off x="2564798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3711496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1418100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DU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8" name="Google Shape;358;p38"/>
          <p:cNvSpPr/>
          <p:nvPr/>
        </p:nvSpPr>
        <p:spPr>
          <a:xfrm>
            <a:off x="2564798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3711496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0" name="Google Shape;360;p38"/>
          <p:cNvSpPr/>
          <p:nvPr/>
        </p:nvSpPr>
        <p:spPr>
          <a:xfrm>
            <a:off x="2564798" y="4950558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DU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3711496" y="4950558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2" name="Google Shape;362;p38"/>
          <p:cNvCxnSpPr>
            <a:stCxn id="353" idx="3"/>
            <a:endCxn id="355" idx="1"/>
          </p:cNvCxnSpPr>
          <p:nvPr/>
        </p:nvCxnSpPr>
        <p:spPr>
          <a:xfrm>
            <a:off x="2007900" y="3144175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38"/>
          <p:cNvCxnSpPr/>
          <p:nvPr/>
        </p:nvCxnSpPr>
        <p:spPr>
          <a:xfrm>
            <a:off x="3154653" y="4201246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38"/>
          <p:cNvCxnSpPr/>
          <p:nvPr/>
        </p:nvCxnSpPr>
        <p:spPr>
          <a:xfrm>
            <a:off x="2007955" y="4201246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38"/>
          <p:cNvCxnSpPr/>
          <p:nvPr/>
        </p:nvCxnSpPr>
        <p:spPr>
          <a:xfrm>
            <a:off x="3154653" y="3144080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38"/>
          <p:cNvCxnSpPr/>
          <p:nvPr/>
        </p:nvCxnSpPr>
        <p:spPr>
          <a:xfrm>
            <a:off x="3154653" y="5258413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38"/>
          <p:cNvCxnSpPr>
            <a:stCxn id="353" idx="2"/>
            <a:endCxn id="357" idx="0"/>
          </p:cNvCxnSpPr>
          <p:nvPr/>
        </p:nvCxnSpPr>
        <p:spPr>
          <a:xfrm>
            <a:off x="1713000" y="3452125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8" name="Google Shape;368;p38"/>
          <p:cNvCxnSpPr/>
          <p:nvPr/>
        </p:nvCxnSpPr>
        <p:spPr>
          <a:xfrm>
            <a:off x="2859725" y="3451934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38"/>
          <p:cNvCxnSpPr/>
          <p:nvPr/>
        </p:nvCxnSpPr>
        <p:spPr>
          <a:xfrm>
            <a:off x="4006423" y="3451934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38"/>
          <p:cNvCxnSpPr/>
          <p:nvPr/>
        </p:nvCxnSpPr>
        <p:spPr>
          <a:xfrm>
            <a:off x="2859725" y="450910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38"/>
          <p:cNvCxnSpPr/>
          <p:nvPr/>
        </p:nvCxnSpPr>
        <p:spPr>
          <a:xfrm>
            <a:off x="4006423" y="450910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2" name="Google Shape;372;p38"/>
          <p:cNvSpPr/>
          <p:nvPr/>
        </p:nvSpPr>
        <p:spPr>
          <a:xfrm>
            <a:off x="3711475" y="6007724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RU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73" name="Google Shape;373;p38"/>
          <p:cNvCxnSpPr/>
          <p:nvPr/>
        </p:nvCxnSpPr>
        <p:spPr>
          <a:xfrm>
            <a:off x="4006423" y="556633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38"/>
          <p:cNvCxnSpPr/>
          <p:nvPr/>
        </p:nvCxnSpPr>
        <p:spPr>
          <a:xfrm>
            <a:off x="1713052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38"/>
          <p:cNvCxnSpPr/>
          <p:nvPr/>
        </p:nvCxnSpPr>
        <p:spPr>
          <a:xfrm>
            <a:off x="2859702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" name="Google Shape;376;p38"/>
          <p:cNvCxnSpPr/>
          <p:nvPr/>
        </p:nvCxnSpPr>
        <p:spPr>
          <a:xfrm>
            <a:off x="4006377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38"/>
          <p:cNvCxnSpPr/>
          <p:nvPr/>
        </p:nvCxnSpPr>
        <p:spPr>
          <a:xfrm>
            <a:off x="861305" y="3144171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8" name="Google Shape;378;p38"/>
          <p:cNvSpPr txBox="1"/>
          <p:nvPr/>
        </p:nvSpPr>
        <p:spPr>
          <a:xfrm>
            <a:off x="333925" y="2836225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endParaRPr sz="15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1418100" y="1874450"/>
            <a:ext cx="3153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23               </a:t>
            </a:r>
            <a:r>
              <a:rPr lang="zh-TW" sz="2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32             </a:t>
            </a:r>
            <a:r>
              <a:rPr lang="zh-TW" sz="2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41</a:t>
            </a:r>
            <a:endParaRPr sz="25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5082325" y="4838825"/>
            <a:ext cx="1891800" cy="1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r>
              <a:rPr lang="zh-TW"/>
              <a:t>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450" y="4950700"/>
            <a:ext cx="152400" cy="14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037888" y="4980600"/>
            <a:ext cx="152400" cy="14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8"/>
          <p:cNvSpPr txBox="1"/>
          <p:nvPr/>
        </p:nvSpPr>
        <p:spPr>
          <a:xfrm>
            <a:off x="1991475" y="2509313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endParaRPr sz="1500">
              <a:solidFill>
                <a:srgbClr val="36E43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1123200" y="3412475"/>
            <a:ext cx="1891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22              </a:t>
            </a:r>
            <a:r>
              <a:rPr lang="zh-TW" sz="2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31</a:t>
            </a:r>
            <a:endParaRPr sz="1500">
              <a:solidFill>
                <a:srgbClr val="36E43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1991463" y="3680738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21</a:t>
            </a:r>
            <a:endParaRPr sz="15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3138138" y="2509313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endParaRPr sz="15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rot="10800000" flipH="1">
            <a:off x="5365500" y="2683125"/>
            <a:ext cx="826800" cy="431400"/>
          </a:xfrm>
          <a:prstGeom prst="bentConnector3">
            <a:avLst>
              <a:gd name="adj1" fmla="val 46734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38"/>
          <p:cNvCxnSpPr/>
          <p:nvPr/>
        </p:nvCxnSpPr>
        <p:spPr>
          <a:xfrm rot="10800000" flipH="1">
            <a:off x="5365500" y="2496800"/>
            <a:ext cx="1284900" cy="401700"/>
          </a:xfrm>
          <a:prstGeom prst="bentConnector3">
            <a:avLst>
              <a:gd name="adj1" fmla="val 27864"/>
            </a:avLst>
          </a:prstGeom>
          <a:noFill/>
          <a:ln w="19050" cap="flat" cmpd="sng">
            <a:solidFill>
              <a:srgbClr val="36E4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8"/>
          <p:cNvCxnSpPr/>
          <p:nvPr/>
        </p:nvCxnSpPr>
        <p:spPr>
          <a:xfrm rot="10800000" flipH="1">
            <a:off x="5374500" y="2211575"/>
            <a:ext cx="1725300" cy="404400"/>
          </a:xfrm>
          <a:prstGeom prst="bentConnector3">
            <a:avLst>
              <a:gd name="adj1" fmla="val 1800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8"/>
          <p:cNvSpPr txBox="1"/>
          <p:nvPr/>
        </p:nvSpPr>
        <p:spPr>
          <a:xfrm>
            <a:off x="112500" y="4950575"/>
            <a:ext cx="2303100" cy="161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When h</a:t>
            </a:r>
            <a:r>
              <a:rPr lang="zh-TW" sz="1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ii</a:t>
            </a:r>
            <a:r>
              <a:rPr lang="zh-TW" sz="2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 gets in PE from the left, PE operates in vectoring mode.</a:t>
            </a:r>
            <a:endParaRPr sz="22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body" idx="1"/>
          </p:nvPr>
        </p:nvSpPr>
        <p:spPr>
          <a:xfrm>
            <a:off x="484975" y="1461653"/>
            <a:ext cx="8440800" cy="70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Steps of the systolic array</a:t>
            </a:r>
            <a:endParaRPr/>
          </a:p>
        </p:txBody>
      </p:sp>
      <p:sp>
        <p:nvSpPr>
          <p:cNvPr id="396" name="Google Shape;396;p39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1418100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8" name="Google Shape;3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350" y="1055625"/>
            <a:ext cx="3883650" cy="36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9"/>
          <p:cNvSpPr/>
          <p:nvPr/>
        </p:nvSpPr>
        <p:spPr>
          <a:xfrm>
            <a:off x="2564798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711496" y="2836225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1418100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DU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2564798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3711496" y="3893392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2564798" y="4950558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DU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3711496" y="4950558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PE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6" name="Google Shape;406;p39"/>
          <p:cNvCxnSpPr>
            <a:stCxn id="397" idx="3"/>
            <a:endCxn id="399" idx="1"/>
          </p:cNvCxnSpPr>
          <p:nvPr/>
        </p:nvCxnSpPr>
        <p:spPr>
          <a:xfrm>
            <a:off x="2007900" y="3144175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39"/>
          <p:cNvCxnSpPr/>
          <p:nvPr/>
        </p:nvCxnSpPr>
        <p:spPr>
          <a:xfrm>
            <a:off x="3154653" y="4201246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p39"/>
          <p:cNvCxnSpPr/>
          <p:nvPr/>
        </p:nvCxnSpPr>
        <p:spPr>
          <a:xfrm>
            <a:off x="2007955" y="4201246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p39"/>
          <p:cNvCxnSpPr/>
          <p:nvPr/>
        </p:nvCxnSpPr>
        <p:spPr>
          <a:xfrm>
            <a:off x="3154653" y="3144080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" name="Google Shape;410;p39"/>
          <p:cNvCxnSpPr/>
          <p:nvPr/>
        </p:nvCxnSpPr>
        <p:spPr>
          <a:xfrm>
            <a:off x="3154653" y="5258413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1" name="Google Shape;411;p39"/>
          <p:cNvCxnSpPr>
            <a:stCxn id="397" idx="2"/>
            <a:endCxn id="401" idx="0"/>
          </p:cNvCxnSpPr>
          <p:nvPr/>
        </p:nvCxnSpPr>
        <p:spPr>
          <a:xfrm>
            <a:off x="1713000" y="3452125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" name="Google Shape;412;p39"/>
          <p:cNvCxnSpPr/>
          <p:nvPr/>
        </p:nvCxnSpPr>
        <p:spPr>
          <a:xfrm>
            <a:off x="2859725" y="3451934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3" name="Google Shape;413;p39"/>
          <p:cNvCxnSpPr/>
          <p:nvPr/>
        </p:nvCxnSpPr>
        <p:spPr>
          <a:xfrm>
            <a:off x="4006423" y="3451934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4" name="Google Shape;414;p39"/>
          <p:cNvCxnSpPr/>
          <p:nvPr/>
        </p:nvCxnSpPr>
        <p:spPr>
          <a:xfrm>
            <a:off x="2859725" y="450910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p39"/>
          <p:cNvCxnSpPr/>
          <p:nvPr/>
        </p:nvCxnSpPr>
        <p:spPr>
          <a:xfrm>
            <a:off x="4006423" y="450910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416;p39"/>
          <p:cNvSpPr/>
          <p:nvPr/>
        </p:nvSpPr>
        <p:spPr>
          <a:xfrm>
            <a:off x="3711475" y="6007724"/>
            <a:ext cx="589800" cy="6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rebuchet MS"/>
                <a:ea typeface="Trebuchet MS"/>
                <a:cs typeface="Trebuchet MS"/>
                <a:sym typeface="Trebuchet MS"/>
              </a:rPr>
              <a:t>RU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>
            <a:off x="4006423" y="5566331"/>
            <a:ext cx="0" cy="44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39"/>
          <p:cNvCxnSpPr/>
          <p:nvPr/>
        </p:nvCxnSpPr>
        <p:spPr>
          <a:xfrm>
            <a:off x="1713052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39"/>
          <p:cNvCxnSpPr/>
          <p:nvPr/>
        </p:nvCxnSpPr>
        <p:spPr>
          <a:xfrm>
            <a:off x="2859702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39"/>
          <p:cNvCxnSpPr/>
          <p:nvPr/>
        </p:nvCxnSpPr>
        <p:spPr>
          <a:xfrm>
            <a:off x="4006377" y="2394926"/>
            <a:ext cx="0" cy="44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39"/>
          <p:cNvCxnSpPr/>
          <p:nvPr/>
        </p:nvCxnSpPr>
        <p:spPr>
          <a:xfrm>
            <a:off x="861305" y="3144171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p39"/>
          <p:cNvSpPr txBox="1"/>
          <p:nvPr/>
        </p:nvSpPr>
        <p:spPr>
          <a:xfrm>
            <a:off x="333925" y="2836225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FF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r>
            <a:endParaRPr sz="1500">
              <a:solidFill>
                <a:srgbClr val="FF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1418100" y="1874450"/>
            <a:ext cx="3153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FF"/>
                </a:solidFill>
                <a:latin typeface="Trebuchet MS"/>
                <a:ea typeface="Trebuchet MS"/>
                <a:cs typeface="Trebuchet MS"/>
                <a:sym typeface="Trebuchet MS"/>
              </a:rPr>
              <a:t>24               </a:t>
            </a:r>
            <a:r>
              <a:rPr lang="zh-TW" sz="2500">
                <a:solidFill>
                  <a:srgbClr val="FF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FF"/>
                </a:solidFill>
                <a:latin typeface="Trebuchet MS"/>
                <a:ea typeface="Trebuchet MS"/>
                <a:cs typeface="Trebuchet MS"/>
                <a:sym typeface="Trebuchet MS"/>
              </a:rPr>
              <a:t>33             </a:t>
            </a:r>
            <a:r>
              <a:rPr lang="zh-TW" sz="2500">
                <a:solidFill>
                  <a:srgbClr val="FF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FF"/>
                </a:solidFill>
                <a:latin typeface="Trebuchet MS"/>
                <a:ea typeface="Trebuchet MS"/>
                <a:cs typeface="Trebuchet MS"/>
                <a:sym typeface="Trebuchet MS"/>
              </a:rPr>
              <a:t>42</a:t>
            </a:r>
            <a:endParaRPr sz="2500">
              <a:solidFill>
                <a:srgbClr val="FF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5082325" y="4838825"/>
            <a:ext cx="1891800" cy="1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r>
              <a:rPr lang="zh-TW"/>
              <a:t>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24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34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41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42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43 </a:t>
            </a:r>
            <a:r>
              <a:rPr lang="zh-TW" sz="2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44</a:t>
            </a:r>
            <a:endParaRPr sz="15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450" y="4950700"/>
            <a:ext cx="152400" cy="14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037888" y="4980600"/>
            <a:ext cx="152400" cy="14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 txBox="1"/>
          <p:nvPr/>
        </p:nvSpPr>
        <p:spPr>
          <a:xfrm>
            <a:off x="1991475" y="2509325"/>
            <a:ext cx="20151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r>
              <a:rPr lang="zh-TW" sz="2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h</a:t>
            </a:r>
            <a:r>
              <a:rPr lang="zh-TW" sz="1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endParaRPr sz="1500">
              <a:solidFill>
                <a:srgbClr val="36E43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1123200" y="3336275"/>
            <a:ext cx="2883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23              </a:t>
            </a:r>
            <a:r>
              <a:rPr lang="zh-TW" sz="2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32             </a:t>
            </a:r>
            <a:r>
              <a:rPr lang="zh-TW" sz="2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41</a:t>
            </a:r>
            <a:endParaRPr sz="15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1991500" y="3680750"/>
            <a:ext cx="20151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22</a:t>
            </a:r>
            <a:r>
              <a:rPr lang="zh-TW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</a:t>
            </a:r>
            <a:r>
              <a:rPr lang="zh-TW" sz="2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21</a:t>
            </a:r>
            <a:endParaRPr sz="15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 flipH="1">
            <a:off x="5365500" y="2683125"/>
            <a:ext cx="826800" cy="431400"/>
          </a:xfrm>
          <a:prstGeom prst="bentConnector3">
            <a:avLst>
              <a:gd name="adj1" fmla="val 46734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9"/>
          <p:cNvCxnSpPr/>
          <p:nvPr/>
        </p:nvCxnSpPr>
        <p:spPr>
          <a:xfrm rot="10800000" flipH="1">
            <a:off x="5365500" y="2496800"/>
            <a:ext cx="1284900" cy="401700"/>
          </a:xfrm>
          <a:prstGeom prst="bentConnector3">
            <a:avLst>
              <a:gd name="adj1" fmla="val 27864"/>
            </a:avLst>
          </a:prstGeom>
          <a:noFill/>
          <a:ln w="19050" cap="flat" cmpd="sng">
            <a:solidFill>
              <a:srgbClr val="36E4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39"/>
          <p:cNvCxnSpPr/>
          <p:nvPr/>
        </p:nvCxnSpPr>
        <p:spPr>
          <a:xfrm rot="10800000" flipH="1">
            <a:off x="5374500" y="2211575"/>
            <a:ext cx="1725300" cy="404400"/>
          </a:xfrm>
          <a:prstGeom prst="bentConnector3">
            <a:avLst>
              <a:gd name="adj1" fmla="val 1800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39"/>
          <p:cNvCxnSpPr/>
          <p:nvPr/>
        </p:nvCxnSpPr>
        <p:spPr>
          <a:xfrm rot="10800000" flipH="1">
            <a:off x="5365500" y="1990550"/>
            <a:ext cx="1725300" cy="404400"/>
          </a:xfrm>
          <a:prstGeom prst="bentConnector3">
            <a:avLst>
              <a:gd name="adj1" fmla="val 15564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39"/>
          <p:cNvSpPr txBox="1"/>
          <p:nvPr/>
        </p:nvSpPr>
        <p:spPr>
          <a:xfrm>
            <a:off x="4775688" y="2788613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r>
              <a:rPr lang="zh-TW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endParaRPr sz="15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5" name="Google Shape;435;p39"/>
          <p:cNvCxnSpPr/>
          <p:nvPr/>
        </p:nvCxnSpPr>
        <p:spPr>
          <a:xfrm>
            <a:off x="4293603" y="3144080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39"/>
          <p:cNvCxnSpPr/>
          <p:nvPr/>
        </p:nvCxnSpPr>
        <p:spPr>
          <a:xfrm>
            <a:off x="4293603" y="4201255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39"/>
          <p:cNvCxnSpPr/>
          <p:nvPr/>
        </p:nvCxnSpPr>
        <p:spPr>
          <a:xfrm>
            <a:off x="4293603" y="5258430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39"/>
          <p:cNvCxnSpPr/>
          <p:nvPr/>
        </p:nvCxnSpPr>
        <p:spPr>
          <a:xfrm>
            <a:off x="4293603" y="6315680"/>
            <a:ext cx="55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39"/>
          <p:cNvSpPr txBox="1"/>
          <p:nvPr/>
        </p:nvSpPr>
        <p:spPr>
          <a:xfrm>
            <a:off x="2340675" y="4433025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rgbClr val="36E436"/>
                </a:solidFill>
                <a:latin typeface="Trebuchet MS"/>
                <a:ea typeface="Trebuchet MS"/>
                <a:cs typeface="Trebuchet MS"/>
                <a:sym typeface="Trebuchet MS"/>
              </a:rPr>
              <a:t>31</a:t>
            </a:r>
            <a:endParaRPr sz="1500">
              <a:solidFill>
                <a:srgbClr val="36E43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112500" y="4950575"/>
            <a:ext cx="2303100" cy="161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When h</a:t>
            </a:r>
            <a:r>
              <a:rPr lang="zh-TW" sz="1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ii</a:t>
            </a:r>
            <a:r>
              <a:rPr lang="zh-TW" sz="2200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rPr>
              <a:t> gets in PE from the left, PE operates in vectoring mode.</a:t>
            </a:r>
            <a:endParaRPr sz="2200">
              <a:solidFill>
                <a:srgbClr val="6600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3483675" y="4433025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y4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3407475" y="5423625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zh-TW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44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3" name="Google Shape;443;p39"/>
          <p:cNvSpPr txBox="1"/>
          <p:nvPr/>
        </p:nvSpPr>
        <p:spPr>
          <a:xfrm>
            <a:off x="3178875" y="4737825"/>
            <a:ext cx="58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y3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Parameters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zh-TW" sz="2800"/>
              <a:t>Input bit length: TA provides S1.22 while we may not use full of them.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zh-TW" sz="2800"/>
              <a:t>CORDIC coefficient: 0.607253 = 0.10011011011101001111</a:t>
            </a:r>
            <a:r>
              <a:rPr lang="zh-TW" sz="1700"/>
              <a:t>2</a:t>
            </a:r>
            <a:r>
              <a:rPr lang="zh-TW" sz="2800"/>
              <a:t> while we may not add all of them.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zh-TW" sz="2800"/>
              <a:t>CORDIC adder bit length: Use S4.22 to prevent overflow.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zh-TW" sz="2800"/>
              <a:t>CORDIC iteration: Use 15 to have very high accuracy while we may reduce this.</a:t>
            </a:r>
            <a:endParaRPr sz="2800"/>
          </a:p>
        </p:txBody>
      </p:sp>
      <p:sp>
        <p:nvSpPr>
          <p:cNvPr id="449" name="Google Shape;449;p40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Givens Rotation Hardware Design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4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Result when CORDIC iteration = 15 (Version 0)</a:t>
            </a:r>
            <a:endParaRPr sz="2800"/>
          </a:p>
        </p:txBody>
      </p: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456" name="Google Shape;456;p41"/>
          <p:cNvPicPr preferRelativeResize="0"/>
          <p:nvPr/>
        </p:nvPicPr>
        <p:blipFill rotWithShape="1">
          <a:blip r:embed="rId3">
            <a:alphaModFix/>
          </a:blip>
          <a:srcRect b="34912"/>
          <a:stretch/>
        </p:blipFill>
        <p:spPr>
          <a:xfrm>
            <a:off x="0" y="3324250"/>
            <a:ext cx="9144001" cy="303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 rotWithShape="1">
          <a:blip r:embed="rId4">
            <a:alphaModFix/>
          </a:blip>
          <a:srcRect t="3586"/>
          <a:stretch/>
        </p:blipFill>
        <p:spPr>
          <a:xfrm>
            <a:off x="5896025" y="1933600"/>
            <a:ext cx="2886075" cy="134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1"/>
          <p:cNvCxnSpPr/>
          <p:nvPr/>
        </p:nvCxnSpPr>
        <p:spPr>
          <a:xfrm rot="10800000" flipH="1">
            <a:off x="4144925" y="1933600"/>
            <a:ext cx="1751100" cy="225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1"/>
          <p:cNvCxnSpPr/>
          <p:nvPr/>
        </p:nvCxnSpPr>
        <p:spPr>
          <a:xfrm rot="10800000" flipH="1">
            <a:off x="4297325" y="3285400"/>
            <a:ext cx="4473300" cy="105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Algorithm Selection</a:t>
            </a:r>
            <a:endParaRPr lang="en-US" altLang="zh-TW" sz="2800" dirty="0"/>
          </a:p>
          <a:p>
            <a:pPr indent="-406400">
              <a:lnSpc>
                <a:spcPct val="115000"/>
              </a:lnSpc>
              <a:spcBef>
                <a:spcPts val="0"/>
              </a:spcBef>
              <a:buSzPts val="2800"/>
            </a:pPr>
            <a:r>
              <a:rPr lang="en-US" altLang="zh-TW" sz="2800" dirty="0">
                <a:solidFill>
                  <a:srgbClr val="B7B7B7"/>
                </a:solidFill>
              </a:rPr>
              <a:t>Modified Gram-Schmidt Hardware Design</a:t>
            </a:r>
            <a:endParaRPr sz="28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Givens Rotation Algorithm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Givens Rotation Hardware Design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Comparison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en-US" altLang="zh-TW" sz="2800" dirty="0">
                <a:solidFill>
                  <a:srgbClr val="B7B7B7"/>
                </a:solidFill>
              </a:rPr>
              <a:t>APR Techniques and Final Results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rgbClr val="000000"/>
                </a:solidFill>
              </a:rPr>
              <a:t>3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Hardware Improvement Process</a:t>
            </a:r>
            <a:endParaRPr sz="2800"/>
          </a:p>
        </p:txBody>
      </p:sp>
      <p:sp>
        <p:nvSpPr>
          <p:cNvPr id="465" name="Google Shape;465;p42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466" name="Google Shape;4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900" y="2029554"/>
            <a:ext cx="3476952" cy="452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0</a:t>
            </a:r>
            <a:endParaRPr sz="2800"/>
          </a:p>
        </p:txBody>
      </p:sp>
      <p:sp>
        <p:nvSpPr>
          <p:cNvPr id="472" name="Google Shape;472;p43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473" name="Google Shape;473;p43"/>
          <p:cNvPicPr preferRelativeResize="0"/>
          <p:nvPr/>
        </p:nvPicPr>
        <p:blipFill rotWithShape="1">
          <a:blip r:embed="rId3">
            <a:alphaModFix/>
          </a:blip>
          <a:srcRect b="78482"/>
          <a:stretch/>
        </p:blipFill>
        <p:spPr>
          <a:xfrm>
            <a:off x="134625" y="2029550"/>
            <a:ext cx="8874752" cy="24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>
            <a:spLocks noGrp="1"/>
          </p:cNvSpPr>
          <p:nvPr>
            <p:ph type="body" idx="1"/>
          </p:nvPr>
        </p:nvSpPr>
        <p:spPr>
          <a:xfrm>
            <a:off x="484975" y="1385422"/>
            <a:ext cx="8440800" cy="513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0 - why we need 6 SRAMs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zh-TW" sz="2700"/>
              <a:t>As i_trig signal is high</a:t>
            </a:r>
            <a:endParaRPr sz="2700"/>
          </a:p>
          <a:p>
            <a:pPr marL="1371600" lvl="2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700"/>
              <a:t>Store the four rows of H and y of the first RE into four FIFOs</a:t>
            </a:r>
            <a:endParaRPr sz="2700"/>
          </a:p>
          <a:p>
            <a:pPr marL="1371600" lvl="2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700"/>
              <a:t>Save the data of last nine REs into SRAMs</a:t>
            </a:r>
            <a:endParaRPr sz="27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zh-TW" sz="2700"/>
              <a:t>If we use full length of S1.22 from input data</a:t>
            </a:r>
            <a:endParaRPr sz="2700"/>
          </a:p>
          <a:p>
            <a:pPr marL="1371600" lvl="2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700"/>
              <a:t>Need to store 24 bits in real data and 24 bits in imaginary data in every cycle</a:t>
            </a:r>
            <a:endParaRPr sz="2700"/>
          </a:p>
          <a:p>
            <a:pPr marL="1371600" lvl="2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700"/>
              <a:t>(24+24)/8 = 6 8-bit SRAMs are needed.</a:t>
            </a:r>
            <a:endParaRPr sz="27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zh-TW" sz="2700"/>
              <a:t>Because the data count of the last nine REs are 20*9 = 180 &lt; 256</a:t>
            </a:r>
            <a:endParaRPr sz="2700"/>
          </a:p>
          <a:p>
            <a:pPr marL="1371600" lvl="2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700"/>
              <a:t>six sram_256x8s should be used</a:t>
            </a:r>
            <a:endParaRPr sz="2700"/>
          </a:p>
        </p:txBody>
      </p:sp>
      <p:sp>
        <p:nvSpPr>
          <p:cNvPr id="479" name="Google Shape;479;p44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0</a:t>
            </a:r>
            <a:endParaRPr sz="2800"/>
          </a:p>
        </p:txBody>
      </p:sp>
      <p:sp>
        <p:nvSpPr>
          <p:cNvPr id="485" name="Google Shape;485;p45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486" name="Google Shape;486;p45"/>
          <p:cNvPicPr preferRelativeResize="0"/>
          <p:nvPr/>
        </p:nvPicPr>
        <p:blipFill rotWithShape="1">
          <a:blip r:embed="rId3">
            <a:alphaModFix/>
          </a:blip>
          <a:srcRect b="78482"/>
          <a:stretch/>
        </p:blipFill>
        <p:spPr>
          <a:xfrm>
            <a:off x="134625" y="2029550"/>
            <a:ext cx="8874752" cy="24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1</a:t>
            </a:r>
            <a:endParaRPr sz="2800"/>
          </a:p>
        </p:txBody>
      </p:sp>
      <p:sp>
        <p:nvSpPr>
          <p:cNvPr id="492" name="Google Shape;492;p46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 rotWithShape="1">
          <a:blip r:embed="rId3">
            <a:alphaModFix/>
          </a:blip>
          <a:srcRect t="9393" b="73644"/>
          <a:stretch/>
        </p:blipFill>
        <p:spPr>
          <a:xfrm>
            <a:off x="134625" y="2047400"/>
            <a:ext cx="8874751" cy="195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026" y="4023750"/>
            <a:ext cx="3144949" cy="26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2</a:t>
            </a:r>
            <a:endParaRPr sz="2800"/>
          </a:p>
        </p:txBody>
      </p:sp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 rotWithShape="1">
          <a:blip r:embed="rId3">
            <a:alphaModFix/>
          </a:blip>
          <a:srcRect t="21154" b="48424"/>
          <a:stretch/>
        </p:blipFill>
        <p:spPr>
          <a:xfrm>
            <a:off x="134625" y="2033625"/>
            <a:ext cx="8874751" cy="35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3</a:t>
            </a:r>
            <a:endParaRPr sz="2800"/>
          </a:p>
        </p:txBody>
      </p:sp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 rotWithShape="1">
          <a:blip r:embed="rId3">
            <a:alphaModFix/>
          </a:blip>
          <a:srcRect t="25738" b="37061"/>
          <a:stretch/>
        </p:blipFill>
        <p:spPr>
          <a:xfrm>
            <a:off x="134625" y="2029550"/>
            <a:ext cx="8874751" cy="42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4</a:t>
            </a:r>
            <a:endParaRPr sz="2800"/>
          </a:p>
        </p:txBody>
      </p:sp>
      <p:sp>
        <p:nvSpPr>
          <p:cNvPr id="514" name="Google Shape;514;p49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515" name="Google Shape;515;p49"/>
          <p:cNvPicPr preferRelativeResize="0"/>
          <p:nvPr/>
        </p:nvPicPr>
        <p:blipFill rotWithShape="1">
          <a:blip r:embed="rId3">
            <a:alphaModFix/>
          </a:blip>
          <a:srcRect t="50578" b="25220"/>
          <a:stretch/>
        </p:blipFill>
        <p:spPr>
          <a:xfrm>
            <a:off x="134625" y="2002000"/>
            <a:ext cx="8874751" cy="279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5</a:t>
            </a:r>
            <a:endParaRPr sz="2800"/>
          </a:p>
        </p:txBody>
      </p:sp>
      <p:sp>
        <p:nvSpPr>
          <p:cNvPr id="521" name="Google Shape;521;p50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522" name="Google Shape;522;p50"/>
          <p:cNvPicPr preferRelativeResize="0"/>
          <p:nvPr/>
        </p:nvPicPr>
        <p:blipFill rotWithShape="1">
          <a:blip r:embed="rId3">
            <a:alphaModFix/>
          </a:blip>
          <a:srcRect t="62142" b="13810"/>
          <a:stretch/>
        </p:blipFill>
        <p:spPr>
          <a:xfrm>
            <a:off x="134625" y="2041725"/>
            <a:ext cx="8874751" cy="27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6</a:t>
            </a:r>
            <a:endParaRPr sz="2800"/>
          </a:p>
        </p:txBody>
      </p:sp>
      <p:sp>
        <p:nvSpPr>
          <p:cNvPr id="528" name="Google Shape;528;p51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529" name="Google Shape;529;p51"/>
          <p:cNvPicPr preferRelativeResize="0"/>
          <p:nvPr/>
        </p:nvPicPr>
        <p:blipFill rotWithShape="1">
          <a:blip r:embed="rId3">
            <a:alphaModFix/>
          </a:blip>
          <a:srcRect t="74158" b="5398"/>
          <a:stretch/>
        </p:blipFill>
        <p:spPr>
          <a:xfrm>
            <a:off x="134625" y="2057400"/>
            <a:ext cx="8874751" cy="23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Modified Gram-Schmidt Process Algorithm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Givens Rotation Algorithm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Householder Reflection Algorithm</a:t>
            </a:r>
            <a:endParaRPr sz="2800"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Algorithm Selection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1956300" y="5809250"/>
            <a:ext cx="5231400" cy="38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zh-TW" sz="1600"/>
              <a:t>Ref: https://en.wikipedia.org/wiki/QR_decomposition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>
            <a:spLocks noGrp="1"/>
          </p:cNvSpPr>
          <p:nvPr>
            <p:ph type="body" idx="1"/>
          </p:nvPr>
        </p:nvSpPr>
        <p:spPr>
          <a:xfrm>
            <a:off x="484975" y="1461654"/>
            <a:ext cx="8440800" cy="56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Version 7 (Final Version)</a:t>
            </a:r>
            <a:endParaRPr sz="2800"/>
          </a:p>
        </p:txBody>
      </p:sp>
      <p:sp>
        <p:nvSpPr>
          <p:cNvPr id="535" name="Google Shape;535;p52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Givens Rotation Hardware Design</a:t>
            </a:r>
            <a:endParaRPr/>
          </a:p>
        </p:txBody>
      </p:sp>
      <p:pic>
        <p:nvPicPr>
          <p:cNvPr id="536" name="Google Shape;536;p52"/>
          <p:cNvPicPr preferRelativeResize="0"/>
          <p:nvPr/>
        </p:nvPicPr>
        <p:blipFill rotWithShape="1">
          <a:blip r:embed="rId3">
            <a:alphaModFix/>
          </a:blip>
          <a:srcRect t="85242"/>
          <a:stretch/>
        </p:blipFill>
        <p:spPr>
          <a:xfrm>
            <a:off x="134625" y="1965525"/>
            <a:ext cx="8874751" cy="17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Selection</a:t>
            </a:r>
            <a:endParaRPr lang="en-US" altLang="zh-TW" sz="2800" dirty="0">
              <a:solidFill>
                <a:srgbClr val="B7B7B7"/>
              </a:solidFill>
            </a:endParaRPr>
          </a:p>
          <a:p>
            <a:pPr indent="-406400">
              <a:lnSpc>
                <a:spcPct val="115000"/>
              </a:lnSpc>
              <a:spcBef>
                <a:spcPts val="0"/>
              </a:spcBef>
              <a:buClr>
                <a:srgbClr val="B7B7B7"/>
              </a:buClr>
              <a:buSzPts val="2800"/>
            </a:pPr>
            <a:r>
              <a:rPr lang="en-US" altLang="zh-TW" sz="2800" dirty="0">
                <a:solidFill>
                  <a:srgbClr val="B7B7B7"/>
                </a:solidFill>
              </a:rPr>
              <a:t>Modified Gram-Schmidt Hardware Design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Givens Rotation Algorithm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Givens Rotation Hardware Design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Algorithm Comparison</a:t>
            </a:r>
            <a:endParaRPr sz="2800" dirty="0"/>
          </a:p>
          <a:p>
            <a:pPr indent="-406400">
              <a:lnSpc>
                <a:spcPct val="115000"/>
              </a:lnSpc>
              <a:spcBef>
                <a:spcPts val="0"/>
              </a:spcBef>
              <a:buClr>
                <a:srgbClr val="B7B7B7"/>
              </a:buClr>
              <a:buSzPts val="2800"/>
            </a:pPr>
            <a:r>
              <a:rPr lang="en-US" altLang="zh-TW" sz="2800" dirty="0">
                <a:solidFill>
                  <a:srgbClr val="B7B7B7"/>
                </a:solidFill>
              </a:rPr>
              <a:t>APR Techniques and Final Results</a:t>
            </a:r>
          </a:p>
        </p:txBody>
      </p:sp>
      <p:sp>
        <p:nvSpPr>
          <p:cNvPr id="564" name="Google Shape;564;p57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Outline</a:t>
            </a:r>
            <a:endParaRPr dirty="0"/>
          </a:p>
        </p:txBody>
      </p:sp>
      <p:sp>
        <p:nvSpPr>
          <p:cNvPr id="565" name="Google Shape;565;p57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9;p52">
            <a:extLst>
              <a:ext uri="{FF2B5EF4-FFF2-40B4-BE49-F238E27FC236}">
                <a16:creationId xmlns:a16="http://schemas.microsoft.com/office/drawing/2014/main" id="{355368FD-D7B1-3EEB-C992-F195B9707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Algorithm Comparison</a:t>
            </a:r>
          </a:p>
        </p:txBody>
      </p:sp>
      <p:sp>
        <p:nvSpPr>
          <p:cNvPr id="5" name="Google Shape;553;p55">
            <a:extLst>
              <a:ext uri="{FF2B5EF4-FFF2-40B4-BE49-F238E27FC236}">
                <a16:creationId xmlns:a16="http://schemas.microsoft.com/office/drawing/2014/main" id="{FAE0C1E2-15A5-8285-41CB-48D7CC9D8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1600" y="1258888"/>
            <a:ext cx="8440800" cy="49238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en-US" altLang="zh-TW" sz="2800" dirty="0"/>
              <a:t>In our initial design, due to the pursuit of high accuracy, to make the cycle time of the MGS algorithm less than </a:t>
            </a:r>
            <a:r>
              <a:rPr lang="en-US" altLang="zh-TW" sz="2800" dirty="0">
                <a:solidFill>
                  <a:srgbClr val="FF0000"/>
                </a:solidFill>
              </a:rPr>
              <a:t>5ns</a:t>
            </a:r>
            <a:r>
              <a:rPr lang="en-US" altLang="zh-TW" sz="2800" dirty="0"/>
              <a:t>, a larger area is required.</a:t>
            </a:r>
          </a:p>
          <a:p>
            <a:pPr marL="457200" lvl="0" indent="-406400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en-US" altLang="zh-TW" sz="2800" dirty="0"/>
              <a:t>Givens Rotation should perform better than MGS.</a:t>
            </a:r>
          </a:p>
          <a:p>
            <a:pPr lvl="0" indent="-406400">
              <a:buSzPts val="2800"/>
            </a:pPr>
            <a:r>
              <a:rPr lang="en-US" altLang="zh-TW" sz="2800" dirty="0"/>
              <a:t>When the accuracy is not required to be high, the number of multiplier bits used in the MGS algorithm can be greatly reduced, so that the area can be reduced a lot. </a:t>
            </a:r>
          </a:p>
          <a:p>
            <a:pPr lvl="0" indent="-406400">
              <a:buSzPts val="2800"/>
            </a:pPr>
            <a:r>
              <a:rPr lang="en-US" altLang="zh-TW" sz="2800" dirty="0"/>
              <a:t>There is a chance to beat the Givens Rotation algorithm with the advantage of its short latency.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65078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8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Selection</a:t>
            </a:r>
            <a:endParaRPr lang="en-US" altLang="zh-TW" sz="2800" dirty="0">
              <a:solidFill>
                <a:srgbClr val="B7B7B7"/>
              </a:solidFill>
            </a:endParaRPr>
          </a:p>
          <a:p>
            <a:pPr indent="-406400">
              <a:lnSpc>
                <a:spcPct val="115000"/>
              </a:lnSpc>
              <a:spcBef>
                <a:spcPts val="0"/>
              </a:spcBef>
              <a:buClr>
                <a:srgbClr val="B7B7B7"/>
              </a:buClr>
              <a:buSzPts val="2800"/>
            </a:pPr>
            <a:r>
              <a:rPr lang="en-US" altLang="zh-TW" sz="2800" dirty="0">
                <a:solidFill>
                  <a:srgbClr val="B7B7B7"/>
                </a:solidFill>
              </a:rPr>
              <a:t>Modified Gram-Schmidt Hardware Design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Givens Rotation Algorithm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Givens Rotation Hardware Design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Comparison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APR Techniques</a:t>
            </a:r>
            <a:r>
              <a:rPr lang="en-US" altLang="zh-TW" sz="2800" dirty="0"/>
              <a:t> and Final Results</a:t>
            </a:r>
            <a:endParaRPr sz="2800" dirty="0"/>
          </a:p>
        </p:txBody>
      </p:sp>
      <p:sp>
        <p:nvSpPr>
          <p:cNvPr id="571" name="Google Shape;571;p58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572" name="Google Shape;572;p58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rgbClr val="000000"/>
                </a:solidFill>
              </a:rPr>
              <a:t>43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AF98940-3A1F-A944-E735-E12146477DD9}"/>
              </a:ext>
            </a:extLst>
          </p:cNvPr>
          <p:cNvGraphicFramePr>
            <a:graphicFrameLocks noGrp="1"/>
          </p:cNvGraphicFramePr>
          <p:nvPr/>
        </p:nvGraphicFramePr>
        <p:xfrm>
          <a:off x="906191" y="1840809"/>
          <a:ext cx="2976144" cy="3694977"/>
        </p:xfrm>
        <a:graphic>
          <a:graphicData uri="http://schemas.openxmlformats.org/drawingml/2006/table">
            <a:tbl>
              <a:tblPr/>
              <a:tblGrid>
                <a:gridCol w="2976144">
                  <a:extLst>
                    <a:ext uri="{9D8B030D-6E8A-4147-A177-3AD203B41FA5}">
                      <a16:colId xmlns:a16="http://schemas.microsoft.com/office/drawing/2014/main" val="104899485"/>
                    </a:ext>
                  </a:extLst>
                </a:gridCol>
              </a:tblGrid>
              <a:tr h="36949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081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25">
                <a:extLst>
                  <a:ext uri="{FF2B5EF4-FFF2-40B4-BE49-F238E27FC236}">
                    <a16:creationId xmlns:a16="http://schemas.microsoft.com/office/drawing/2014/main" id="{727F6211-006C-83E1-5183-EA6B89FFF8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6190" y="1849166"/>
              <a:ext cx="2976144" cy="370416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363028">
                      <a:extLst>
                        <a:ext uri="{9D8B030D-6E8A-4147-A177-3AD203B41FA5}">
                          <a16:colId xmlns:a16="http://schemas.microsoft.com/office/drawing/2014/main" val="629357661"/>
                        </a:ext>
                      </a:extLst>
                    </a:gridCol>
                    <a:gridCol w="1613116">
                      <a:extLst>
                        <a:ext uri="{9D8B030D-6E8A-4147-A177-3AD203B41FA5}">
                          <a16:colId xmlns:a16="http://schemas.microsoft.com/office/drawing/2014/main" val="216692375"/>
                        </a:ext>
                      </a:extLst>
                    </a:gridCol>
                  </a:tblGrid>
                  <a:tr h="6173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𝑨𝒔𝒑𝒆𝒄𝒕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𝑹𝒂𝒕𝒊𝒐</m:t>
                                </m:r>
                              </m:oMath>
                            </m:oMathPara>
                          </a14:m>
                          <a:endParaRPr lang="en-US" altLang="zh-TW" sz="1800" b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l-G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9738394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𝑪𝒐𝒓𝒆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𝑼𝒕𝒊𝒍𝒊𝒛𝒂𝒕𝒊𝒐𝒏</m:t>
                                </m:r>
                              </m:oMath>
                            </m:oMathPara>
                          </a14:m>
                          <a:endParaRPr lang="en-US" altLang="zh-TW" sz="1800" b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0.97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6855684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𝑪𝒐𝒓𝒆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𝒕𝒐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1800" b="1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𝒍𝒆𝒇𝒕</m:t>
                              </m:r>
                              <m:r>
                                <a:rPr lang="en-US" altLang="zh-TW" sz="1800" b="1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TW" sz="1800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l-GR" altLang="zh-TW" sz="1800" kern="100" dirty="0" smtClean="0">
                                  <a:latin typeface="Trebuchet MS" panose="020B0603020202020204" pitchFamily="34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  <m:r>
                                <a:rPr lang="en-US" altLang="zh-TW" sz="1800" i="1" kern="10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altLang="zh-TW" sz="1800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zh-TW" sz="1800" kern="100" dirty="0">
                            <a:effectLst/>
                            <a:latin typeface="Trebuchet MS" panose="020B060302020202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51986935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𝑪𝒐𝒓𝒆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𝒕𝒐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𝑹𝒊𝒈𝒉𝒕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kern="100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Trebuchet MS" panose="020B0603020202020204" pitchFamily="34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sz="1800" kern="100" dirty="0" smtClean="0">
                                    <a:latin typeface="Trebuchet MS" panose="020B0603020202020204" pitchFamily="34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μ</m:t>
                                </m:r>
                                <m:r>
                                  <a:rPr lang="en-US" altLang="zh-TW" sz="18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kern="1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Trebuchet MS" panose="020B0603020202020204" pitchFamily="34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526169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𝑪𝒐𝒓𝒆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𝒕𝒐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800" b="1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𝑻𝒐𝒑</m:t>
                              </m:r>
                              <m:r>
                                <a:rPr lang="en-US" altLang="zh-TW" sz="1800" b="1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TW" sz="1800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l-GR" altLang="zh-TW" sz="1800" kern="100" dirty="0" smtClean="0">
                                  <a:latin typeface="Trebuchet MS" panose="020B0603020202020204" pitchFamily="34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  <m:r>
                                <a:rPr lang="en-US" altLang="zh-TW" sz="1800" i="1" kern="100">
                                  <a:effectLst/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altLang="zh-TW" sz="1800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altLang="zh-TW" sz="1800" b="1" i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6861475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𝑪𝒐𝒓𝒆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𝒕𝒐</m:t>
                                </m:r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𝑩𝒐𝒕𝒕𝒐𝒎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kern="100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Trebuchet MS" panose="020B0603020202020204" pitchFamily="34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sz="1800" kern="100" dirty="0" smtClean="0">
                                    <a:latin typeface="Trebuchet MS" panose="020B0603020202020204" pitchFamily="34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μ</m:t>
                                </m:r>
                                <m:r>
                                  <a:rPr lang="en-US" altLang="zh-TW" sz="1800" i="1" kern="10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kern="100" dirty="0">
                                    <a:solidFill>
                                      <a:srgbClr val="000000"/>
                                    </a:solidFill>
                                    <a:effectLst/>
                                    <a:latin typeface="Trebuchet MS" panose="020B0603020202020204" pitchFamily="34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839211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25">
                <a:extLst>
                  <a:ext uri="{FF2B5EF4-FFF2-40B4-BE49-F238E27FC236}">
                    <a16:creationId xmlns:a16="http://schemas.microsoft.com/office/drawing/2014/main" id="{727F6211-006C-83E1-5183-EA6B89FFF8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143606"/>
                  </p:ext>
                </p:extLst>
              </p:nvPr>
            </p:nvGraphicFramePr>
            <p:xfrm>
              <a:off x="906190" y="1849166"/>
              <a:ext cx="2976144" cy="370416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363028">
                      <a:extLst>
                        <a:ext uri="{9D8B030D-6E8A-4147-A177-3AD203B41FA5}">
                          <a16:colId xmlns:a16="http://schemas.microsoft.com/office/drawing/2014/main" val="629357661"/>
                        </a:ext>
                      </a:extLst>
                    </a:gridCol>
                    <a:gridCol w="1613116">
                      <a:extLst>
                        <a:ext uri="{9D8B030D-6E8A-4147-A177-3AD203B41FA5}">
                          <a16:colId xmlns:a16="http://schemas.microsoft.com/office/drawing/2014/main" val="216692375"/>
                        </a:ext>
                      </a:extLst>
                    </a:gridCol>
                  </a:tblGrid>
                  <a:tr h="6173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6" t="-990" r="-120089" b="-513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l-G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9738394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6" t="-100000" r="-120089" b="-4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0.97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6855684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6" t="-201980" r="-120089" b="-3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51986935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6" t="-301980" r="-120089" b="-2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526169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6" t="-398039" r="-120089" b="-110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6861475"/>
                      </a:ext>
                    </a:extLst>
                  </a:tr>
                  <a:tr h="6173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620" marR="7620" marT="762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46" t="-502970" r="-120089" b="-11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839211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Google Shape;529;p52">
            <a:extLst>
              <a:ext uri="{FF2B5EF4-FFF2-40B4-BE49-F238E27FC236}">
                <a16:creationId xmlns:a16="http://schemas.microsoft.com/office/drawing/2014/main" id="{5E1FC6D6-DE5E-E50D-21A5-D2904F0D4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APR Techniques and Final Results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1FE668-A9C9-C7CE-4830-C21F9BDA2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72" y="1718928"/>
            <a:ext cx="4039071" cy="39247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5E07A4-01D1-6005-DE1A-6A8489C9524B}"/>
              </a:ext>
            </a:extLst>
          </p:cNvPr>
          <p:cNvSpPr txBox="1"/>
          <p:nvPr/>
        </p:nvSpPr>
        <p:spPr>
          <a:xfrm>
            <a:off x="5605636" y="1349596"/>
            <a:ext cx="1885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99"/>
                </a:solidFill>
                <a:latin typeface="Trebuchet MS"/>
                <a:sym typeface="Trebuchet MS"/>
              </a:rPr>
              <a:t>Floorplan</a:t>
            </a:r>
            <a:r>
              <a:rPr lang="en-US" altLang="zh-TW" sz="1800" b="0" i="0" u="none" strike="noStrike" baseline="0" dirty="0">
                <a:solidFill>
                  <a:srgbClr val="00B050"/>
                </a:solidFill>
              </a:rPr>
              <a:t> </a:t>
            </a:r>
            <a:r>
              <a:rPr lang="en-US" altLang="zh-TW" sz="1800" dirty="0">
                <a:solidFill>
                  <a:srgbClr val="000099"/>
                </a:solidFill>
                <a:latin typeface="Trebuchet MS"/>
                <a:sym typeface="Trebuchet MS"/>
              </a:rPr>
              <a:t>Result </a:t>
            </a:r>
            <a:endParaRPr lang="zh-TW" altLang="en-US" sz="1800" dirty="0">
              <a:solidFill>
                <a:srgbClr val="000099"/>
              </a:solidFill>
              <a:latin typeface="Trebuchet MS"/>
              <a:sym typeface="Trebuchet M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285391-32F7-0ADD-6E49-5C8B2FDE3D03}"/>
              </a:ext>
            </a:extLst>
          </p:cNvPr>
          <p:cNvSpPr txBox="1"/>
          <p:nvPr/>
        </p:nvSpPr>
        <p:spPr>
          <a:xfrm>
            <a:off x="794493" y="1349596"/>
            <a:ext cx="318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99"/>
                </a:solidFill>
                <a:latin typeface="Trebuchet MS"/>
                <a:sym typeface="Trebuchet MS"/>
              </a:rPr>
              <a:t>Floorplan</a:t>
            </a:r>
            <a:r>
              <a:rPr lang="en-US" altLang="zh-TW" sz="1800" b="0" i="0" u="none" strike="noStrike" baseline="0" dirty="0">
                <a:solidFill>
                  <a:srgbClr val="00B050"/>
                </a:solidFill>
              </a:rPr>
              <a:t> </a:t>
            </a:r>
            <a:r>
              <a:rPr lang="en-US" altLang="zh-TW" sz="1800" dirty="0">
                <a:solidFill>
                  <a:srgbClr val="000099"/>
                </a:solidFill>
                <a:latin typeface="Trebuchet MS"/>
                <a:sym typeface="Trebuchet MS"/>
              </a:rPr>
              <a:t>Parameter Setting </a:t>
            </a:r>
            <a:endParaRPr lang="zh-TW" altLang="en-US" sz="1800" dirty="0">
              <a:solidFill>
                <a:srgbClr val="000099"/>
              </a:solidFill>
              <a:latin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4177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9;p52">
            <a:extLst>
              <a:ext uri="{FF2B5EF4-FFF2-40B4-BE49-F238E27FC236}">
                <a16:creationId xmlns:a16="http://schemas.microsoft.com/office/drawing/2014/main" id="{E4C8C3DC-C634-3BEB-D6C2-CA0D3F29C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APR Techniques and Final Results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005D022-07B9-D728-B01E-B3E46C64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58" y="1628220"/>
            <a:ext cx="3658522" cy="366748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8E12F3C-FA92-0B74-E5E5-C792C6E5E2FB}"/>
              </a:ext>
            </a:extLst>
          </p:cNvPr>
          <p:cNvSpPr txBox="1"/>
          <p:nvPr/>
        </p:nvSpPr>
        <p:spPr>
          <a:xfrm>
            <a:off x="1489872" y="1258888"/>
            <a:ext cx="2038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rgbClr val="000099"/>
                </a:solidFill>
                <a:latin typeface="Trebuchet MS"/>
              </a:defRPr>
            </a:lvl1pPr>
          </a:lstStyle>
          <a:p>
            <a:r>
              <a:rPr lang="en-US" altLang="zh-TW" dirty="0" err="1"/>
              <a:t>Powerplan</a:t>
            </a:r>
            <a:r>
              <a:rPr lang="en-US" altLang="zh-TW" dirty="0"/>
              <a:t> Result 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D08F40B-ADCD-EBAD-3225-F7F60BD4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2" y="1655691"/>
            <a:ext cx="3711518" cy="361254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349E1B-1123-18E3-CF24-348DE919DF9D}"/>
              </a:ext>
            </a:extLst>
          </p:cNvPr>
          <p:cNvSpPr txBox="1"/>
          <p:nvPr/>
        </p:nvSpPr>
        <p:spPr>
          <a:xfrm>
            <a:off x="5778535" y="1258888"/>
            <a:ext cx="1875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>
                <a:solidFill>
                  <a:srgbClr val="000099"/>
                </a:solidFill>
                <a:latin typeface="Trebuchet MS"/>
              </a:defRPr>
            </a:lvl1pPr>
          </a:lstStyle>
          <a:p>
            <a:r>
              <a:rPr lang="en-US" altLang="zh-TW" dirty="0"/>
              <a:t>APR Final Result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107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9;p52">
            <a:extLst>
              <a:ext uri="{FF2B5EF4-FFF2-40B4-BE49-F238E27FC236}">
                <a16:creationId xmlns:a16="http://schemas.microsoft.com/office/drawing/2014/main" id="{5D3A1A31-DE0C-88D4-98ED-F391B67623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APR Techniques and Final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Google Shape;619;p13">
                <a:extLst>
                  <a:ext uri="{FF2B5EF4-FFF2-40B4-BE49-F238E27FC236}">
                    <a16:creationId xmlns:a16="http://schemas.microsoft.com/office/drawing/2014/main" id="{A946A919-D4BC-0944-85DE-B06BC5FA781B}"/>
                  </a:ext>
                </a:extLst>
              </p:cNvPr>
              <p:cNvGraphicFramePr/>
              <p:nvPr/>
            </p:nvGraphicFramePr>
            <p:xfrm>
              <a:off x="909041" y="1820830"/>
              <a:ext cx="3458838" cy="338722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7294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94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77444">
                    <a:tc>
                      <a:txBody>
                        <a:bodyPr/>
                        <a:lstStyle/>
                        <a:p>
                          <a:pPr algn="ctr"/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4941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Result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4941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774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𝑨𝒓𝒆𝒂</m:t>
                                </m:r>
                              </m:oMath>
                            </m:oMathPara>
                          </a14:m>
                          <a:endParaRPr lang="en-US" sz="1800" b="1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1800" i="1" kern="100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 altLang="zh-TW" sz="1800" kern="100" dirty="0" smtClean="0">
                                      <a:latin typeface="Trebuchet MS" panose="020B0603020202020204" pitchFamily="34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  <m:r>
                                    <a:rPr lang="en-US" altLang="zh-TW" sz="1800" i="1" kern="100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sz="1800" i="1" kern="100">
                                      <a:effectLst/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187673.03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774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𝑪𝒚𝒄𝒍𝒆</m:t>
                                </m:r>
                                <m:r>
                                  <a:rPr lang="en-US" altLang="zh-TW" sz="18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𝑻𝒊𝒎𝒆</m:t>
                                </m:r>
                              </m:oMath>
                            </m:oMathPara>
                          </a14:m>
                          <a:endParaRPr lang="en-US" sz="1800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(ns)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774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𝑻𝒊𝒎𝒆</m:t>
                                </m:r>
                              </m:oMath>
                            </m:oMathPara>
                          </a14:m>
                          <a:endParaRPr lang="en-US" sz="1800" kern="100" dirty="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(ns)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420872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774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800" b="1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𝑷𝒐𝒘𝒆𝒓</m:t>
                              </m:r>
                            </m:oMath>
                          </a14:m>
                          <a:r>
                            <a:rPr lang="en-US" sz="1800" b="1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800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(mw)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15.9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96281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Google Shape;619;p13">
                <a:extLst>
                  <a:ext uri="{FF2B5EF4-FFF2-40B4-BE49-F238E27FC236}">
                    <a16:creationId xmlns:a16="http://schemas.microsoft.com/office/drawing/2014/main" id="{A946A919-D4BC-0944-85DE-B06BC5FA781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9689124"/>
                  </p:ext>
                </p:extLst>
              </p:nvPr>
            </p:nvGraphicFramePr>
            <p:xfrm>
              <a:off x="909041" y="1820830"/>
              <a:ext cx="3458838" cy="338722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7294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94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77444">
                    <a:tc>
                      <a:txBody>
                        <a:bodyPr/>
                        <a:lstStyle/>
                        <a:p>
                          <a:pPr algn="ctr"/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4941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Result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4941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7744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" t="-100000" r="-1007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187673.03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7744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" t="-201802" r="-100704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7744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" t="-299107" r="-100704" b="-1008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420872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7744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2" t="-402703" r="-100704" b="-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 dirty="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15.9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962812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040094B-34A2-39D3-7292-69314F89ADEE}"/>
              </a:ext>
            </a:extLst>
          </p:cNvPr>
          <p:cNvGraphicFramePr>
            <a:graphicFrameLocks noGrp="1"/>
          </p:cNvGraphicFramePr>
          <p:nvPr/>
        </p:nvGraphicFramePr>
        <p:xfrm>
          <a:off x="909042" y="1820830"/>
          <a:ext cx="3458837" cy="3387220"/>
        </p:xfrm>
        <a:graphic>
          <a:graphicData uri="http://schemas.openxmlformats.org/drawingml/2006/table">
            <a:tbl>
              <a:tblPr/>
              <a:tblGrid>
                <a:gridCol w="3458837">
                  <a:extLst>
                    <a:ext uri="{9D8B030D-6E8A-4147-A177-3AD203B41FA5}">
                      <a16:colId xmlns:a16="http://schemas.microsoft.com/office/drawing/2014/main" val="104899485"/>
                    </a:ext>
                  </a:extLst>
                </a:gridCol>
              </a:tblGrid>
              <a:tr h="33872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081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Google Shape;619;p13">
                <a:extLst>
                  <a:ext uri="{FF2B5EF4-FFF2-40B4-BE49-F238E27FC236}">
                    <a16:creationId xmlns:a16="http://schemas.microsoft.com/office/drawing/2014/main" id="{2A487581-7A63-9674-463A-51514F3FD3E0}"/>
                  </a:ext>
                </a:extLst>
              </p:cNvPr>
              <p:cNvGraphicFramePr/>
              <p:nvPr/>
            </p:nvGraphicFramePr>
            <p:xfrm>
              <a:off x="4769050" y="1820830"/>
              <a:ext cx="3458838" cy="2722916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7294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94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80729">
                    <a:tc>
                      <a:txBody>
                        <a:bodyPr/>
                        <a:lstStyle/>
                        <a:p>
                          <a:pPr algn="ctr"/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4941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Result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4941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807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𝑷𝒆𝒓𝒇𝒐𝒓𝒎𝒂𝒏𝒄𝒆</m:t>
                                </m:r>
                                <m:r>
                                  <a:rPr lang="en-US" altLang="zh-TW" sz="1800" b="1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effectLst/>
                            <a:latin typeface="Trebuchet MS" panose="020B0603020202020204" pitchFamily="34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1800" b="1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𝑮𝒂𝒊𝒏</m:t>
                              </m:r>
                            </m:oMath>
                          </a14:m>
                          <a:r>
                            <a:rPr lang="en-US" sz="1800" b="1" kern="100" dirty="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1.54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807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𝑷𝒆𝒓𝒇𝒐𝒓𝒎𝒂𝒏𝒄𝒆</m:t>
                                </m:r>
                                <m:r>
                                  <a:rPr lang="en-US" altLang="zh-TW" sz="1800" b="1" i="1" kern="1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TW" sz="1800" b="1" i="1" kern="100" dirty="0">
                            <a:effectLst/>
                            <a:latin typeface="Trebuchet MS" panose="020B0603020202020204" pitchFamily="34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 dirty="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00" dirty="0" smtClean="0">
                                    <a:effectLst/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8.16</m:t>
                                </m:r>
                                <m:r>
                                  <a:rPr lang="en-US" sz="1800" b="0" i="1" kern="100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TW" sz="1800" b="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800" b="0" i="1" kern="100" dirty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80729"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1" u="none" strike="noStrike" kern="100" cap="non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𝑹𝒂𝒏𝒌𝒊𝒏𝒈</m:t>
                                </m:r>
                              </m:oMath>
                            </m:oMathPara>
                          </a14:m>
                          <a:endParaRPr lang="en-US" altLang="zh-TW" sz="1800" b="1" i="1" u="none" strike="noStrike" kern="100" cap="none" dirty="0">
                            <a:solidFill>
                              <a:schemeClr val="tx1"/>
                            </a:solidFill>
                            <a:effectLst/>
                            <a:latin typeface="Trebuchet MS" panose="020B0603020202020204" pitchFamily="34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800" kern="10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zh-TW" sz="1800" kern="100" dirty="0">
                            <a:effectLst/>
                            <a:latin typeface="Trebuchet MS" panose="020B060302020202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96281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Google Shape;619;p13">
                <a:extLst>
                  <a:ext uri="{FF2B5EF4-FFF2-40B4-BE49-F238E27FC236}">
                    <a16:creationId xmlns:a16="http://schemas.microsoft.com/office/drawing/2014/main" id="{2A487581-7A63-9674-463A-51514F3FD3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445373"/>
                  </p:ext>
                </p:extLst>
              </p:nvPr>
            </p:nvGraphicFramePr>
            <p:xfrm>
              <a:off x="4769050" y="1820830"/>
              <a:ext cx="3458838" cy="2722916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7294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94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80729">
                    <a:tc>
                      <a:txBody>
                        <a:bodyPr/>
                        <a:lstStyle/>
                        <a:p>
                          <a:pPr algn="ctr"/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4941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0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Result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4941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8072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" t="-100893" r="-100704" b="-2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kern="100">
                            <a:effectLst/>
                            <a:latin typeface="Trebuchet MS" panose="020B0603020202020204" pitchFamily="34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800" kern="10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1.54</a:t>
                          </a:r>
                          <a:endParaRPr lang="zh-TW" sz="1800" kern="100" dirty="0">
                            <a:effectLst/>
                            <a:latin typeface="Trebuchet MS" panose="020B060302020202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8072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" t="-200893" r="-100704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352" t="-200893" r="-704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8072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" t="-300893" r="-100704" b="-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800" kern="100">
                              <a:effectLst/>
                              <a:latin typeface="Trebuchet MS" panose="020B0603020202020204" pitchFamily="34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zh-TW" sz="1800" kern="100" dirty="0">
                            <a:effectLst/>
                            <a:latin typeface="Trebuchet MS" panose="020B0603020202020204" pitchFamily="34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96281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0702B4-A51A-55AB-DF3A-E9388DE7ADBD}"/>
              </a:ext>
            </a:extLst>
          </p:cNvPr>
          <p:cNvSpPr txBox="1"/>
          <p:nvPr/>
        </p:nvSpPr>
        <p:spPr>
          <a:xfrm>
            <a:off x="1182688" y="1139749"/>
            <a:ext cx="1698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000099"/>
                </a:solidFill>
                <a:latin typeface="Trebuchet MS"/>
                <a:sym typeface="Trebuchet MS"/>
              </a:rPr>
              <a:t>Final Result</a:t>
            </a:r>
            <a:endParaRPr lang="zh-TW" altLang="en-US" sz="2000" dirty="0">
              <a:solidFill>
                <a:srgbClr val="000099"/>
              </a:solidFill>
              <a:latin typeface="Trebuchet MS"/>
              <a:sym typeface="Trebuchet MS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F0946A7-421C-06EB-BA47-5191641ADBA1}"/>
              </a:ext>
            </a:extLst>
          </p:cNvPr>
          <p:cNvGraphicFramePr>
            <a:graphicFrameLocks noGrp="1"/>
          </p:cNvGraphicFramePr>
          <p:nvPr/>
        </p:nvGraphicFramePr>
        <p:xfrm>
          <a:off x="4769050" y="1820830"/>
          <a:ext cx="3458837" cy="2722916"/>
        </p:xfrm>
        <a:graphic>
          <a:graphicData uri="http://schemas.openxmlformats.org/drawingml/2006/table">
            <a:tbl>
              <a:tblPr/>
              <a:tblGrid>
                <a:gridCol w="3458837">
                  <a:extLst>
                    <a:ext uri="{9D8B030D-6E8A-4147-A177-3AD203B41FA5}">
                      <a16:colId xmlns:a16="http://schemas.microsoft.com/office/drawing/2014/main" val="104899485"/>
                    </a:ext>
                  </a:extLst>
                </a:gridCol>
              </a:tblGrid>
              <a:tr h="272291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08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066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520"/>
              </a:spcBef>
              <a:spcAft>
                <a:spcPts val="0"/>
              </a:spcAft>
              <a:buSzPts val="2600"/>
              <a:buChar char="•"/>
            </a:pPr>
            <a:r>
              <a:rPr lang="zh-TW"/>
              <a:t>https://github.com/joshuanieh/CVSD_Final_QR_Decomposition/tree/main</a:t>
            </a:r>
            <a:endParaRPr/>
          </a:p>
        </p:txBody>
      </p:sp>
      <p:sp>
        <p:nvSpPr>
          <p:cNvPr id="584" name="Google Shape;584;p59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Share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484975" y="1461653"/>
            <a:ext cx="8440800" cy="61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 dirty="0"/>
              <a:t>Householder Reflection Algorithm</a:t>
            </a:r>
            <a:endParaRPr sz="2800" dirty="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zh-TW" sz="2800" dirty="0"/>
              <a:t>Imbalance in hardware</a:t>
            </a:r>
            <a:endParaRPr sz="2800"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Algorithm Selection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50" y="2454722"/>
            <a:ext cx="3007300" cy="61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450" y="4342100"/>
            <a:ext cx="28384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637" y="5102783"/>
            <a:ext cx="2517350" cy="7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551" y="4107226"/>
            <a:ext cx="1734152" cy="9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50" y="3266300"/>
            <a:ext cx="2319000" cy="47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6450" y="1461650"/>
            <a:ext cx="3143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1956300" y="5890925"/>
            <a:ext cx="5231400" cy="38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zh-TW" sz="1600" dirty="0"/>
              <a:t>Ref: https://en.wikipedia.org/wiki/QR_decomposition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484975" y="1461653"/>
            <a:ext cx="8440800" cy="153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Modified Gram-Schmidt Process Algorithm</a:t>
            </a:r>
            <a:endParaRPr sz="280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/>
              <a:t>Givens Rotation Algorithm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sz="2800">
                <a:solidFill>
                  <a:srgbClr val="B7B7B7"/>
                </a:solidFill>
              </a:rPr>
              <a:t>Householder Reflection Algorithm</a:t>
            </a:r>
            <a:endParaRPr sz="2800">
              <a:solidFill>
                <a:srgbClr val="B7B7B7"/>
              </a:solidFill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Algorithm Selection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00" y="2994053"/>
            <a:ext cx="2433253" cy="35591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824150" y="3986425"/>
            <a:ext cx="5231400" cy="103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/>
              <a:t>Ref: Chiueh, Tzi-Dar, Pei-Yun Tsai, and I-Wei Lai. Baseband receiver design for wireless MIMO-OFDM communications. John Wiley &amp; Sons, 2012.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3"/>
          <p:cNvSpPr txBox="1">
            <a:spLocks noGrp="1"/>
          </p:cNvSpPr>
          <p:nvPr>
            <p:ph type="body" idx="1"/>
          </p:nvPr>
        </p:nvSpPr>
        <p:spPr>
          <a:xfrm>
            <a:off x="484981" y="1461654"/>
            <a:ext cx="84408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Selection</a:t>
            </a:r>
            <a:endParaRPr lang="en-US" altLang="zh-TW" sz="2800" dirty="0">
              <a:solidFill>
                <a:srgbClr val="B7B7B7"/>
              </a:solidFill>
            </a:endParaRPr>
          </a:p>
          <a:p>
            <a:pPr indent="-406400">
              <a:lnSpc>
                <a:spcPct val="115000"/>
              </a:lnSpc>
              <a:spcBef>
                <a:spcPts val="0"/>
              </a:spcBef>
              <a:buClr>
                <a:srgbClr val="B7B7B7"/>
              </a:buClr>
              <a:buSzPts val="2800"/>
            </a:pPr>
            <a:r>
              <a:rPr lang="en-US" altLang="zh-TW" sz="2800" dirty="0"/>
              <a:t>Modified Gram-Schmidt Hardware Design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Givens Rotation Algorithm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Givens Rotation Hardware Design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zh-TW" sz="2800" dirty="0">
                <a:solidFill>
                  <a:srgbClr val="B7B7B7"/>
                </a:solidFill>
              </a:rPr>
              <a:t>Algorithm Comparison</a:t>
            </a:r>
            <a:endParaRPr sz="2800" dirty="0">
              <a:solidFill>
                <a:srgbClr val="B7B7B7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Char char="•"/>
            </a:pPr>
            <a:r>
              <a:rPr lang="en-US" altLang="zh-TW" sz="2800" dirty="0">
                <a:solidFill>
                  <a:srgbClr val="B7B7B7"/>
                </a:solidFill>
              </a:rPr>
              <a:t>APR Techniques and Final Results</a:t>
            </a:r>
          </a:p>
        </p:txBody>
      </p:sp>
      <p:sp>
        <p:nvSpPr>
          <p:cNvPr id="536" name="Google Shape;536;p53"/>
          <p:cNvSpPr txBox="1">
            <a:spLocks noGrp="1"/>
          </p:cNvSpPr>
          <p:nvPr>
            <p:ph type="title"/>
          </p:nvPr>
        </p:nvSpPr>
        <p:spPr>
          <a:xfrm>
            <a:off x="1182688" y="115888"/>
            <a:ext cx="704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537" name="Google Shape;537;p53"/>
          <p:cNvSpPr txBox="1">
            <a:spLocks noGrp="1"/>
          </p:cNvSpPr>
          <p:nvPr>
            <p:ph type="sldNum" idx="12"/>
          </p:nvPr>
        </p:nvSpPr>
        <p:spPr>
          <a:xfrm>
            <a:off x="8510588" y="6400800"/>
            <a:ext cx="492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628609" y="280553"/>
            <a:ext cx="7886782" cy="12343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Modified Gram-Schmidt Hardware Design-Inverse Square Root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" name="Google Shape;553;p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1600" y="1842465"/>
                <a:ext cx="8440800" cy="3648837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406400" algn="l" rtl="0">
                  <a:spcBef>
                    <a:spcPts val="52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altLang="zh-TW" sz="2800" dirty="0"/>
                  <a:t>In MGS Algorithm,the most difficult operation to handle is Inverse Square </a:t>
                </a:r>
                <a:r>
                  <a:rPr lang="en-US" altLang="zh-TW" sz="2800"/>
                  <a:t>Root.</a:t>
                </a:r>
              </a:p>
              <a:p>
                <a:pPr marL="457200" lvl="0" indent="-406400" algn="l" rtl="0">
                  <a:spcBef>
                    <a:spcPts val="520"/>
                  </a:spcBef>
                  <a:spcAft>
                    <a:spcPts val="0"/>
                  </a:spcAft>
                  <a:buSzPts val="2800"/>
                  <a:buChar char="•"/>
                </a:pPr>
                <a:endParaRPr lang="en-US" sz="2800" dirty="0"/>
              </a:p>
              <a:p>
                <a:pPr marL="457200" lvl="0" indent="-406400" algn="l" rtl="0">
                  <a:spcBef>
                    <a:spcPts val="0"/>
                  </a:spcBef>
                  <a:spcAft>
                    <a:spcPts val="0"/>
                  </a:spcAft>
                  <a:buSzPts val="2800"/>
                  <a:buChar char="•"/>
                </a:pPr>
                <a:r>
                  <a:rPr lang="en-US" altLang="zh-TW" sz="2800" dirty="0"/>
                  <a:t>In the following slides, we use Newton-Raphson method to calculate this </a:t>
                </a:r>
                <a:r>
                  <a:rPr lang="en-US" altLang="zh-TW" sz="2800"/>
                  <a:t>operation.</a:t>
                </a:r>
              </a:p>
              <a:p>
                <a:pPr marL="457200" lvl="0" indent="-406400" algn="l" rtl="0">
                  <a:spcBef>
                    <a:spcPts val="0"/>
                  </a:spcBef>
                  <a:spcAft>
                    <a:spcPts val="0"/>
                  </a:spcAft>
                  <a:buSzPts val="2800"/>
                  <a:buChar char="•"/>
                </a:pPr>
                <a:endParaRPr lang="en-US" sz="2800" dirty="0"/>
              </a:p>
              <a:p>
                <a:pPr lvl="0" indent="-406400">
                  <a:spcBef>
                    <a:spcPts val="0"/>
                  </a:spcBef>
                  <a:buSzPts val="2800"/>
                </a:pPr>
                <a:r>
                  <a:rPr lang="en-US" altLang="zh-TW" sz="2800" dirty="0"/>
                  <a:t>However,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ar-AE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is highly non-linear, to make the approximation easier,</a:t>
                </a:r>
                <a:r>
                  <a:rPr lang="ar-AE" altLang="zh-TW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ar-AE" altLang="zh-TW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TW" sz="2800" dirty="0"/>
                  <a:t> is used instead.</a:t>
                </a:r>
                <a:endParaRPr sz="2800" dirty="0"/>
              </a:p>
            </p:txBody>
          </p:sp>
        </mc:Choice>
        <mc:Fallback xmlns="">
          <p:sp>
            <p:nvSpPr>
              <p:cNvPr id="553" name="Google Shape;553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1600" y="1842465"/>
                <a:ext cx="8440800" cy="3648837"/>
              </a:xfrm>
              <a:prstGeom prst="rect">
                <a:avLst/>
              </a:prstGeom>
              <a:blipFill>
                <a:blip r:embed="rId3"/>
                <a:stretch>
                  <a:fillRect l="-795" r="-1879" b="-118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29;p22">
            <a:extLst>
              <a:ext uri="{FF2B5EF4-FFF2-40B4-BE49-F238E27FC236}">
                <a16:creationId xmlns:a16="http://schemas.microsoft.com/office/drawing/2014/main" id="{24655922-F69B-49A2-B133-142774E8C4A6}"/>
              </a:ext>
            </a:extLst>
          </p:cNvPr>
          <p:cNvSpPr txBox="1">
            <a:spLocks/>
          </p:cNvSpPr>
          <p:nvPr/>
        </p:nvSpPr>
        <p:spPr>
          <a:xfrm>
            <a:off x="466500" y="5891044"/>
            <a:ext cx="8210999" cy="68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660033"/>
              </a:buClr>
              <a:buSzPts val="2600"/>
              <a:buFont typeface="Trebuchet MS"/>
              <a:buChar char="•"/>
              <a:defRPr sz="2600" b="0" i="0" u="none" strike="noStrike" cap="none">
                <a:solidFill>
                  <a:srgbClr val="66003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–"/>
              <a:defRPr sz="24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–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F5F5F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rgbClr val="5F5F5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600" dirty="0"/>
              <a:t>Ref: Prof. Dr. Luigi </a:t>
            </a:r>
            <a:r>
              <a:rPr lang="en-US" altLang="zh-TW" sz="1600" dirty="0" err="1"/>
              <a:t>Carro</a:t>
            </a:r>
            <a:r>
              <a:rPr lang="en-US" altLang="zh-TW" sz="1600" dirty="0"/>
              <a:t> </a:t>
            </a:r>
            <a:r>
              <a:rPr lang="en-US" altLang="zh-TW" sz="1600" dirty="0" err="1"/>
              <a:t>Orientador</a:t>
            </a:r>
            <a:r>
              <a:rPr lang="en-US" altLang="zh-TW" sz="1600" dirty="0"/>
              <a:t>. QR Decomposition Algorithms for MIMO Systems</a:t>
            </a:r>
            <a:endParaRPr lang="en-US" sz="1600" dirty="0"/>
          </a:p>
          <a:p>
            <a:pPr marL="0" indent="0">
              <a:lnSpc>
                <a:spcPct val="115000"/>
              </a:lnSpc>
              <a:buFont typeface="Trebuchet MS"/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D477F3C-2232-DCEB-79F9-6DDD6EADA1BD}"/>
                  </a:ext>
                </a:extLst>
              </p:cNvPr>
              <p:cNvSpPr txBox="1"/>
              <p:nvPr/>
            </p:nvSpPr>
            <p:spPr>
              <a:xfrm>
                <a:off x="1595060" y="1501887"/>
                <a:ext cx="496660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indent="-406400">
                  <a:spcBef>
                    <a:spcPts val="520"/>
                  </a:spcBef>
                  <a:buClr>
                    <a:srgbClr val="660033"/>
                  </a:buClr>
                  <a:buSzPts val="2800"/>
                  <a:buFont typeface="Trebuchet MS"/>
                  <a:buChar char="•"/>
                  <a:defRPr sz="2800">
                    <a:solidFill>
                      <a:srgbClr val="660033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1pPr>
                <a:lvl2pPr marL="914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4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2pPr>
                <a:lvl3pPr marL="1371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•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3pPr>
                <a:lvl4pPr marL="1828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4pPr>
                <a:lvl5pPr marL="22860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5pPr>
                <a:lvl6pPr marL="27432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6pPr>
                <a:lvl7pPr marL="3200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7pPr>
                <a:lvl8pPr marL="3657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8pPr>
                <a:lvl9pPr marL="4114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9pPr>
              </a:lstStyle>
              <a:p>
                <a:pPr marL="50800" indent="0">
                  <a:buNone/>
                </a:pPr>
                <a14:m>
                  <m:oMath xmlns:m="http://schemas.openxmlformats.org/officeDocument/2006/math">
                    <m:r>
                      <a:rPr lang="zh-TW" alt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TW" altLang="en-US" b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b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zh-TW" altLang="en-US" b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zh-TW" altLang="en-US" b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b="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altLang="zh-TW" dirty="0"/>
                  <a:t>, 0 &lt;= u &lt; 1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D477F3C-2232-DCEB-79F9-6DDD6EADA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60" y="1501887"/>
                <a:ext cx="4966603" cy="523220"/>
              </a:xfrm>
              <a:prstGeom prst="rect">
                <a:avLst/>
              </a:prstGeom>
              <a:blipFill>
                <a:blip r:embed="rId3"/>
                <a:stretch>
                  <a:fillRect b="-441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92B8DDA-5858-E21B-F598-14A786306C63}"/>
                  </a:ext>
                </a:extLst>
              </p:cNvPr>
              <p:cNvSpPr txBox="1"/>
              <p:nvPr/>
            </p:nvSpPr>
            <p:spPr>
              <a:xfrm>
                <a:off x="1288273" y="2073524"/>
                <a:ext cx="6344292" cy="1105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50800" indent="0">
                  <a:spcBef>
                    <a:spcPts val="520"/>
                  </a:spcBef>
                  <a:buClr>
                    <a:srgbClr val="660033"/>
                  </a:buClr>
                  <a:buSzPts val="2800"/>
                  <a:buFont typeface="Trebuchet MS"/>
                  <a:buNone/>
                  <a:defRPr sz="2800">
                    <a:solidFill>
                      <a:srgbClr val="660033"/>
                    </a:solidFill>
                    <a:latin typeface="Trebuchet MS"/>
                    <a:ea typeface="Trebuchet MS"/>
                    <a:cs typeface="Trebuchet MS"/>
                  </a:defRPr>
                </a:lvl1pPr>
                <a:lvl2pPr marL="914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4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2pPr>
                <a:lvl3pPr marL="1371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•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3pPr>
                <a:lvl4pPr marL="1828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4pPr>
                <a:lvl5pPr marL="22860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5pPr>
                <a:lvl6pPr marL="27432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6pPr>
                <a:lvl7pPr marL="3200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7pPr>
                <a:lvl8pPr marL="3657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8pPr>
                <a:lvl9pPr marL="4114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92B8DDA-5858-E21B-F598-14A78630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273" y="2073524"/>
                <a:ext cx="6344292" cy="1105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3AE3C67-23F6-68F5-1FBB-8AA54E7C8FD8}"/>
                  </a:ext>
                </a:extLst>
              </p:cNvPr>
              <p:cNvSpPr txBox="1"/>
              <p:nvPr/>
            </p:nvSpPr>
            <p:spPr>
              <a:xfrm>
                <a:off x="1366614" y="3652901"/>
                <a:ext cx="5486399" cy="1105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50800" indent="0">
                  <a:spcBef>
                    <a:spcPts val="520"/>
                  </a:spcBef>
                  <a:buClr>
                    <a:srgbClr val="660033"/>
                  </a:buClr>
                  <a:buSzPts val="2800"/>
                  <a:buFont typeface="Trebuchet MS"/>
                  <a:buNone/>
                  <a:defRPr sz="2800">
                    <a:solidFill>
                      <a:srgbClr val="660033"/>
                    </a:solidFill>
                    <a:latin typeface="Trebuchet MS"/>
                    <a:ea typeface="Trebuchet MS"/>
                    <a:cs typeface="Trebuchet MS"/>
                  </a:defRPr>
                </a:lvl1pPr>
                <a:lvl2pPr marL="914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4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2pPr>
                <a:lvl3pPr marL="1371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•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3pPr>
                <a:lvl4pPr marL="1828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4pPr>
                <a:lvl5pPr marL="22860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5pPr>
                <a:lvl6pPr marL="27432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6pPr>
                <a:lvl7pPr marL="3200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7pPr>
                <a:lvl8pPr marL="3657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8pPr>
                <a:lvl9pPr marL="4114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3AE3C67-23F6-68F5-1FBB-8AA54E7C8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614" y="3652901"/>
                <a:ext cx="5486399" cy="1105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90386F-FBBF-BA5F-5CA3-ED5F9834A165}"/>
                  </a:ext>
                </a:extLst>
              </p:cNvPr>
              <p:cNvSpPr txBox="1"/>
              <p:nvPr/>
            </p:nvSpPr>
            <p:spPr>
              <a:xfrm>
                <a:off x="628609" y="5135064"/>
                <a:ext cx="8099755" cy="1105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50800" indent="0">
                  <a:spcBef>
                    <a:spcPts val="520"/>
                  </a:spcBef>
                  <a:buClr>
                    <a:srgbClr val="660033"/>
                  </a:buClr>
                  <a:buSzPts val="2800"/>
                  <a:buFont typeface="Trebuchet MS"/>
                  <a:buNone/>
                  <a:defRPr sz="2800">
                    <a:solidFill>
                      <a:srgbClr val="660033"/>
                    </a:solidFill>
                    <a:latin typeface="Trebuchet MS"/>
                    <a:ea typeface="Trebuchet MS"/>
                    <a:cs typeface="Trebuchet MS"/>
                  </a:defRPr>
                </a:lvl1pPr>
                <a:lvl2pPr marL="914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4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2pPr>
                <a:lvl3pPr marL="1371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•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3pPr>
                <a:lvl4pPr marL="1828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4pPr>
                <a:lvl5pPr marL="22860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5pPr>
                <a:lvl6pPr marL="27432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6pPr>
                <a:lvl7pPr marL="3200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7pPr>
                <a:lvl8pPr marL="3657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8pPr>
                <a:lvl9pPr marL="4114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den>
                      </m:f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90386F-FBBF-BA5F-5CA3-ED5F9834A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09" y="5135064"/>
                <a:ext cx="8099755" cy="11053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EA56BC6-2BBC-5426-F793-8E87DB71F42D}"/>
                  </a:ext>
                </a:extLst>
              </p:cNvPr>
              <p:cNvSpPr txBox="1"/>
              <p:nvPr/>
            </p:nvSpPr>
            <p:spPr>
              <a:xfrm>
                <a:off x="1569377" y="3167616"/>
                <a:ext cx="185448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50800" indent="0">
                  <a:spcBef>
                    <a:spcPts val="520"/>
                  </a:spcBef>
                  <a:buClr>
                    <a:srgbClr val="660033"/>
                  </a:buClr>
                  <a:buSzPts val="2800"/>
                  <a:buFont typeface="Trebuchet MS"/>
                  <a:buNone/>
                  <a:defRPr sz="2800">
                    <a:solidFill>
                      <a:srgbClr val="660033"/>
                    </a:solidFill>
                    <a:latin typeface="Trebuchet MS"/>
                    <a:ea typeface="Trebuchet MS"/>
                    <a:cs typeface="Trebuchet MS"/>
                  </a:defRPr>
                </a:lvl1pPr>
                <a:lvl2pPr marL="914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4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2pPr>
                <a:lvl3pPr marL="1371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•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3pPr>
                <a:lvl4pPr marL="1828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4pPr>
                <a:lvl5pPr marL="22860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5pPr>
                <a:lvl6pPr marL="27432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6pPr>
                <a:lvl7pPr marL="3200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7pPr>
                <a:lvl8pPr marL="3657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8pPr>
                <a:lvl9pPr marL="4114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TW" alt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even: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EA56BC6-2BBC-5426-F793-8E87DB71F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77" y="3167616"/>
                <a:ext cx="1854486" cy="523220"/>
              </a:xfrm>
              <a:prstGeom prst="rect">
                <a:avLst/>
              </a:prstGeom>
              <a:blipFill>
                <a:blip r:embed="rId7"/>
                <a:stretch>
                  <a:fillRect r="-3607" b="-4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ECC2AE2-53AB-6C37-EE8B-886C2500B522}"/>
                  </a:ext>
                </a:extLst>
              </p:cNvPr>
              <p:cNvSpPr txBox="1"/>
              <p:nvPr/>
            </p:nvSpPr>
            <p:spPr>
              <a:xfrm>
                <a:off x="1569377" y="4616819"/>
                <a:ext cx="185448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50800" indent="0">
                  <a:spcBef>
                    <a:spcPts val="520"/>
                  </a:spcBef>
                  <a:buClr>
                    <a:srgbClr val="660033"/>
                  </a:buClr>
                  <a:buSzPts val="2800"/>
                  <a:buFont typeface="Trebuchet MS"/>
                  <a:buNone/>
                  <a:defRPr sz="2800">
                    <a:solidFill>
                      <a:srgbClr val="660033"/>
                    </a:solidFill>
                    <a:latin typeface="Trebuchet MS"/>
                    <a:ea typeface="Trebuchet MS"/>
                    <a:cs typeface="Trebuchet MS"/>
                  </a:defRPr>
                </a:lvl1pPr>
                <a:lvl2pPr marL="914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4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2pPr>
                <a:lvl3pPr marL="1371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•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3pPr>
                <a:lvl4pPr marL="1828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–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4pPr>
                <a:lvl5pPr marL="22860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5pPr>
                <a:lvl6pPr marL="27432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6pPr>
                <a:lvl7pPr marL="32004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7pPr>
                <a:lvl8pPr marL="36576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8pPr>
                <a:lvl9pPr marL="4114800" indent="-342900">
                  <a:spcBef>
                    <a:spcPts val="360"/>
                  </a:spcBef>
                  <a:buClr>
                    <a:srgbClr val="5F5F5F"/>
                  </a:buClr>
                  <a:buSzPts val="1800"/>
                  <a:buFont typeface="Trebuchet MS"/>
                  <a:buChar char="»"/>
                  <a:defRPr sz="2000">
                    <a:solidFill>
                      <a:srgbClr val="5F5F5F"/>
                    </a:solidFill>
                    <a:latin typeface="Trebuchet MS"/>
                    <a:ea typeface="Trebuchet MS"/>
                    <a:cs typeface="Trebuchet M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TW" alt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odd: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ECC2AE2-53AB-6C37-EE8B-886C2500B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77" y="4616819"/>
                <a:ext cx="1854486" cy="523220"/>
              </a:xfrm>
              <a:prstGeom prst="rect">
                <a:avLst/>
              </a:prstGeom>
              <a:blipFill>
                <a:blip r:embed="rId8"/>
                <a:stretch>
                  <a:fillRect b="-441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65A024B-2448-1270-7045-DFF87850181E}"/>
              </a:ext>
            </a:extLst>
          </p:cNvPr>
          <p:cNvSpPr/>
          <p:nvPr/>
        </p:nvSpPr>
        <p:spPr>
          <a:xfrm>
            <a:off x="1041812" y="2421282"/>
            <a:ext cx="503432" cy="33501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552;p55">
            <a:extLst>
              <a:ext uri="{FF2B5EF4-FFF2-40B4-BE49-F238E27FC236}">
                <a16:creationId xmlns:a16="http://schemas.microsoft.com/office/drawing/2014/main" id="{846B3459-401D-2F20-4F88-5DD3F95CF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09" y="280553"/>
            <a:ext cx="7886782" cy="12343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Modified Gram-Schmidt Hardware Design-Inverse Square Root</a:t>
            </a:r>
            <a:endParaRPr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417F065-1EE9-87CC-7E82-F6A8ECA1C419}"/>
              </a:ext>
            </a:extLst>
          </p:cNvPr>
          <p:cNvSpPr/>
          <p:nvPr/>
        </p:nvSpPr>
        <p:spPr>
          <a:xfrm>
            <a:off x="1036557" y="3989482"/>
            <a:ext cx="503432" cy="33501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E367160-55E4-FAE6-B8F5-889D278C10A8}"/>
              </a:ext>
            </a:extLst>
          </p:cNvPr>
          <p:cNvSpPr/>
          <p:nvPr/>
        </p:nvSpPr>
        <p:spPr>
          <a:xfrm>
            <a:off x="125177" y="5520252"/>
            <a:ext cx="503432" cy="33501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129;p22">
            <a:extLst>
              <a:ext uri="{FF2B5EF4-FFF2-40B4-BE49-F238E27FC236}">
                <a16:creationId xmlns:a16="http://schemas.microsoft.com/office/drawing/2014/main" id="{E330E2F7-2C81-4F0B-8DCF-AACB0E1DC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9621" y="6089850"/>
            <a:ext cx="4280798" cy="6864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/>
              <a:t>Ref: </a:t>
            </a:r>
            <a:r>
              <a:rPr lang="en-US" altLang="zh-TW" sz="1600" dirty="0"/>
              <a:t>Prof. Dr. Luigi </a:t>
            </a:r>
            <a:r>
              <a:rPr lang="en-US" altLang="zh-TW" sz="1600" dirty="0" err="1"/>
              <a:t>Carro</a:t>
            </a:r>
            <a:r>
              <a:rPr lang="en-US" altLang="zh-TW" sz="1600" dirty="0"/>
              <a:t> </a:t>
            </a:r>
            <a:r>
              <a:rPr lang="en-US" altLang="zh-TW" sz="1600" dirty="0" err="1"/>
              <a:t>Orientador</a:t>
            </a:r>
            <a:r>
              <a:rPr lang="zh-TW" sz="1600" dirty="0"/>
              <a:t>. </a:t>
            </a:r>
            <a:r>
              <a:rPr lang="en-US" altLang="zh-TW" sz="1600" dirty="0"/>
              <a:t>QR Decomposition Algorithms for MIMO Systems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SRL_2009 template 2.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5027</Words>
  <Application>Microsoft Office PowerPoint</Application>
  <PresentationFormat>On-screen Show (4:3)</PresentationFormat>
  <Paragraphs>327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Cambria Math</vt:lpstr>
      <vt:lpstr>Times New Roman</vt:lpstr>
      <vt:lpstr>Trebuchet MS</vt:lpstr>
      <vt:lpstr>Simple Light</vt:lpstr>
      <vt:lpstr>MSRL_2009 template 2.0</vt:lpstr>
      <vt:lpstr>Final Project Presentation</vt:lpstr>
      <vt:lpstr>Outline</vt:lpstr>
      <vt:lpstr>Outline</vt:lpstr>
      <vt:lpstr>Algorithm Selection</vt:lpstr>
      <vt:lpstr>Algorithm Selection</vt:lpstr>
      <vt:lpstr>Algorithm Selection</vt:lpstr>
      <vt:lpstr>Outline</vt:lpstr>
      <vt:lpstr>Modified Gram-Schmidt Hardware Design-Inverse Square Root</vt:lpstr>
      <vt:lpstr>Modified Gram-Schmidt Hardware Design-Inverse Square Root</vt:lpstr>
      <vt:lpstr>Modified Gram-Schmidt Hardware Design-Inverse Square Root</vt:lpstr>
      <vt:lpstr>Outline</vt:lpstr>
      <vt:lpstr>Givens Rotation Algorithm</vt:lpstr>
      <vt:lpstr>Givens Rotation Algorithm</vt:lpstr>
      <vt:lpstr>Givens Rotation Algorithm</vt:lpstr>
      <vt:lpstr>Givens Rotation Algorithm</vt:lpstr>
      <vt:lpstr>Outline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Givens Rotation Hardware Design</vt:lpstr>
      <vt:lpstr>Outline</vt:lpstr>
      <vt:lpstr>Algorithm Comparison</vt:lpstr>
      <vt:lpstr>Outline</vt:lpstr>
      <vt:lpstr>APR Techniques and Final Results</vt:lpstr>
      <vt:lpstr>APR Techniques and Final Results</vt:lpstr>
      <vt:lpstr>APR Techniques and Final Results</vt:lpstr>
      <vt:lpstr>Code Share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cp:lastModifiedBy>Chia-Jen Nieh</cp:lastModifiedBy>
  <cp:revision>6</cp:revision>
  <dcterms:modified xsi:type="dcterms:W3CDTF">2023-12-26T05:51:54Z</dcterms:modified>
</cp:coreProperties>
</file>